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60" r:id="rId3"/>
    <p:sldMasterId id="2147483672" r:id="rId4"/>
  </p:sldMasterIdLst>
  <p:sldIdLst>
    <p:sldId id="256" r:id="rId5"/>
    <p:sldId id="265" r:id="rId6"/>
    <p:sldId id="263" r:id="rId7"/>
    <p:sldId id="268" r:id="rId8"/>
    <p:sldId id="275" r:id="rId9"/>
    <p:sldId id="276" r:id="rId10"/>
    <p:sldId id="277" r:id="rId11"/>
    <p:sldId id="278" r:id="rId12"/>
    <p:sldId id="280" r:id="rId13"/>
    <p:sldId id="282" r:id="rId14"/>
    <p:sldId id="281" r:id="rId15"/>
    <p:sldId id="261" r:id="rId1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EE72FA-81AD-430A-A9F9-9E5E22CFCB0D}" v="3" dt="2025-12-15T11:05:56.204"/>
    <p1510:client id="{D412D511-3952-4ED8-82F9-3F2C36D53AC9}" v="4" dt="2025-12-16T09:50:32.5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4B345-E9B1-4F1E-AB87-A2E6E35499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32685-8416-4CA6-89A8-96A265C9A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69836-D72D-446F-B6F0-97F5BA1CFD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3081B-F937-481C-89D4-222748411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9BE69-FB47-4D6A-B865-AE4C7A7F1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1614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5CC15-9D3F-4FFF-9B42-17DD1F293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C228C9-E528-41B6-974E-3CA79CBD22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75690-9DE0-4F2E-B0F0-279214E2F9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AF0A6-3B02-4F9F-B89D-E8C512588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63178E-9229-4C48-B76B-AFD9E4D85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69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A65277-5E51-40F7-B6FC-3EBECD5951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3FA294-B553-4207-A561-517725F85B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10F41-79A7-4D7C-83A7-EBEFDDFF22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5EA283-2607-458E-AC41-F6E38A230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C2D73-F524-46BA-AD5F-7479B6B3E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9149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2BAA0-D639-4056-B404-72B9032B9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523EDE-3D6C-4FE2-93D8-F677F2EEC4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ED733-B245-4EB7-8335-1A8E57806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8EF68-CEF0-4B3E-A9E5-ACC83B54E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EA431-A62E-42E1-B7E5-3CFBCBA02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8117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AC3F0-818D-4553-AA08-14A249827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3AB6F-04ED-44D3-8E10-6A4ECE61E7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18B61C-C7C0-4DB8-973D-26A687C13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FD164-5C68-4529-9F95-5DD51F24A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68D5-CA2E-45EE-A6E9-1BCF63878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8900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0E9D7-066B-4830-97A4-EEA51D6F5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DA2E40-1DE2-472C-A3D0-19981DFF8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4FABC-EE58-475C-9C8C-F3A37DB2B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71DAE-3707-4217-BBCF-1C9DC283F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7A0F03-D5EE-426D-85B0-0C479BE2A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938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D225E-B1F8-4685-84AA-FD3AA92E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93395-879F-415D-8FE8-DC45BEF935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EF2D1C-6557-40E9-AD4C-F1992D735D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5DA208-FD41-4DC5-BC09-9D3AE5465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F6D309-E753-42BB-9888-52DAADEC4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395D9D-52EC-4DE3-ACE3-A5C306B6E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82687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F562B-2764-4280-8A4D-9BCC54CED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FDE873-99F1-47E1-AB0A-CDE57BB260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12234A-8E59-49BA-AB00-941DF60E5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02323F-DADF-4870-B188-5BB59B0C2C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55B21C-C570-42F1-B41C-D0DE023EF7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4E2CBD-9DE7-4AE9-9138-C0AD2490D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0B4D44-C3D2-48EA-BBCF-F95DE50D5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4F5AC5-4E95-4F17-A42B-E462C6CD7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5264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F474D-A97D-4C3B-AF55-026BEC114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52F397-6D61-4F08-B5B8-D10F44427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9D8A5D-158B-481B-B724-64B2349E0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474F16-7282-41BA-8C1A-49B4E8318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4536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67031E-ACDB-4397-BEF1-9CE21CE36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BE8257-9E69-4DC0-87F6-5548661A0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B60DD1-D4CA-4A9B-84E9-5D0D2916B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6972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6F384-91B1-45F5-A924-330CFD7B2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47799-D451-4203-B12B-CD55F615B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3C39E9-0244-48D2-9797-1799FE66D7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967C90-045E-4937-B756-FD4BFB952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228C0F-FE77-47B1-874F-DEBB803A0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D5B9AF-3E3A-4D48-A6AC-93061DB97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7380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282F3-2742-44D1-A3FC-A80AA5FA5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4D2229-93F9-4064-A5EE-EC10792B12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349EA-BACC-4CC3-A4F6-CAEBCB5471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962D0-34E6-42F1-9B1E-1001C520D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EFF3C-70B2-4B5B-9131-F82546E35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05538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BCD10-64C0-4183-ADD6-A6E8EA685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CBDE3B-8E7E-4687-B688-AEFB2295A4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7FA74A-2D2B-4B19-9362-A3C9F4FA14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8291F2-6D8E-4090-886E-4B00BEBF1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E6F102-4351-4A8A-9EE4-D1CD9FD43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81972-588E-491D-8481-312D521F9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67625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5EF65-7038-4C1F-9087-2E6B1767A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F578C2-5F8A-4BD2-B78A-57947DC687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02D24-D9CE-4D49-A988-EF2517913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2FD5F-60B4-44FF-B656-372E1DBF1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ED8EE-366B-4FBD-97A7-9A528B089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2820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0FC8AB-89A9-4107-AB89-DD78B9A3B0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2F9343-2176-4032-BCF7-59A32631D5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B4F015-9069-4F02-936D-CAFCAD596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98B2D-7DDC-4520-BE3A-60DF82C2A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B9587-2DA2-426C-BC59-627D5591C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52822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61DE4-CC4A-465C-B4EC-8305C70A7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C690B0-4B30-46C2-AE7A-9A1EF1DEA6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1438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2AE31-36BD-4FA9-81B9-4CC7DA98A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1B335-3FD0-4BFD-A6A1-5C4F333F5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E26A3-107F-4741-8A1D-DE17C34FB1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EDB9-7EC0-4F25-8C1D-B68CB7E3CDA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4E4350-51C1-4D17-ADB9-3542CA2A0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6CDF9-E388-47CF-A01E-AB0C1807D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F9236-5111-4C78-8B66-7BA49D7FAC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59904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C1E89-81E0-4601-A647-0787C16A5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B1C997-5924-4BCF-BA36-AACE766AA7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559C3D-1BC0-469B-B0DB-4120E4AB9A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EDB9-7EC0-4F25-8C1D-B68CB7E3CDA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2857DE-03E3-4EFB-A330-03B4ECEE4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B85E98-FEBA-42AB-A08B-9A3B7E91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F9236-5111-4C78-8B66-7BA49D7FAC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47280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D69D0-C19D-4D7A-9E7B-2D3B3D127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A0D313-897A-49ED-A2B6-7602B359F1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4662F0-0EEF-41DA-B7D8-10EB0028DF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707A5E-BE0D-4BF1-A9D8-705446DDAA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EDB9-7EC0-4F25-8C1D-B68CB7E3CDA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2D42B-09C4-4B6E-9E52-6B4D910E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58E2D2-9B16-42D2-B55D-57B95CEC7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F9236-5111-4C78-8B66-7BA49D7FAC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12929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47D35-1EDD-40A7-9577-16703F154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4B0A0-A982-4701-8EE4-88BD611BB2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39E992-AD5A-4B67-9A24-04974A273E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9EBBB1-2DDE-4589-A211-BF9B40B9C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BEAFEC-9406-4BA2-ABFE-5C94154F84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A17E78-D2C5-4BAC-AEF6-B49C15DE9D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EDB9-7EC0-4F25-8C1D-B68CB7E3CDA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7899C1-D0C0-4F13-BBD5-05AF11BCC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29E527-941C-4A7D-A586-3DFA9306C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F9236-5111-4C78-8B66-7BA49D7FAC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90150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BA1DE-DB1E-4801-A514-2D8CFDA31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632D29-E0AB-4678-AF92-4B2E6B7A5B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EDB9-7EC0-4F25-8C1D-B68CB7E3CDA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1B9AE7-D465-4A06-8288-B35B4826C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939D6B-14E5-40F6-8EEE-0BFBC0AE5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F9236-5111-4C78-8B66-7BA49D7FAC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33877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1CAD00-8B20-4EA4-A4F9-73A9FFBC30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EDB9-7EC0-4F25-8C1D-B68CB7E3CDA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7B0A96-C3CC-4D42-AEA2-2ECB37403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DF0FDE-6B1B-4ED9-A0F2-5CCD563FC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F9236-5111-4C78-8B66-7BA49D7FAC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3696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00A7C-B963-47B1-8F17-A36A61B0A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88B51-FAE2-4901-8FEC-34569AE5C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EED4E-6EBD-4B1A-9CC5-18ED0DBB21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80ED83-E306-4967-AB47-0385E7721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52320-709B-4627-AFD0-6CC6F6409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05211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AA110-D404-4E59-B93D-BD85C0D37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6BB7C-C436-4D78-A5E5-23FDDAE87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8F2DC1-A92E-4E2D-B366-8978611E2A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683B48-6679-45EF-B8B7-46AA9A5440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EDB9-7EC0-4F25-8C1D-B68CB7E3CDA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F8732-8EFB-4ACC-ABAD-82C0C0B89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118995-76A8-4FD3-B0CF-DF6BF0035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F9236-5111-4C78-8B66-7BA49D7FAC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90112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0F452-9E77-428A-B39A-9C818B310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003940-CFEC-4CAE-B935-0BE1B35C56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31E5BD-EB10-41D7-AFF4-0C46C09EF5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AAE077-C058-47E1-9BA7-E23CEB9952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EDB9-7EC0-4F25-8C1D-B68CB7E3CDA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290F89-6B1B-4E2B-8B73-947FC8A78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3AE822-8631-4CCE-9075-70363CA23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F9236-5111-4C78-8B66-7BA49D7FAC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71184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8C1EC-49D9-4D0D-8E7D-F2335A293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7E3CC2-B50A-4311-9FE3-FBE997FC8F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35EE2-704D-4B57-8257-B7D5011CD6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EDB9-7EC0-4F25-8C1D-B68CB7E3CDA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F71A0-70BC-4209-AE16-CF8016AFA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32B72-BB82-42EB-8222-00F64015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F9236-5111-4C78-8B66-7BA49D7FAC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98545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49C53B-A0AF-4ED9-89FE-111867F9C3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A6CB87-0EAE-4BA8-9075-C91220DC84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AE24D4-BBCB-486E-8B47-D47D4B0DFA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8DEDB9-7EC0-4F25-8C1D-B68CB7E3CDA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CD29A-7785-4A0D-94F2-E32B61160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081C2F-DBA5-4273-8405-0F49E7FD0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4F9236-5111-4C78-8B66-7BA49D7FAC1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1144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4FD26-5AF6-4C81-89C7-D9FE4F35E3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2891A7-C845-4924-8533-D9752DA797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0AFD45-7D23-4E8F-AE20-B1B5F24F8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F98DCE-9871-41DA-A5E8-0257DD03E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6D7DE-B9DC-4FBD-99EA-002B79770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11866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6E3CF-4F82-4AAD-84ED-2EB750A20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F48670-C7F2-40DF-B16D-B5F900F626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412F14-6966-453E-B4AB-D7685FD3B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935F4-7029-4F00-9498-143DD0E2F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6DB486-98C5-4573-A6D7-71C356124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10628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1FC77-DE14-4AED-B771-4A71E4E03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44E640-8FC8-4E28-A203-FB656D8FAA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6F17D6-489B-484E-A9F1-D09422E10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573BD5-7744-4CA3-A7F6-B86E800F5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4AF69-A3F3-47FE-A0D2-052DEB4D8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7321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730A7-B03E-4DD6-9603-CD5770CF0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EBAF7D-B3AC-4797-A3A6-F2B4D086EB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CDB80F-E1C3-4BED-90FD-627C5864CB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667229-452F-46AF-8AC1-7C75F5F19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1CD9AF-E3F1-4299-BA7D-C987C243D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05E456-668A-4089-9149-7CCD892FE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16707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AB157-60DE-4AEB-B59F-6511C8D96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84643-3C22-40E5-859A-91B7090093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1C9D7A-6BD9-4BE5-8654-A7B1875E9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085384-0EE0-4BCB-84E2-B9D235CF20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A00559-4F3A-4D98-B52E-F8A9ECFE3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7EA145-80DF-4C66-A8BC-615C1CD2C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8D333A-B50E-498D-979A-4A454D1E7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8F5CD9-D7B5-45D8-9D69-4E22226E3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79636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8E98B-69A5-4E19-9949-83F1B8B10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C49071-077B-4042-B227-FDE6F7310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2B0C29-0237-485E-B9DD-47CBEF030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74568E-A830-474E-B9D1-256C9246A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994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0DCD5-B4B8-4A7A-949F-FCCC4884E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F9C226-38BD-4C9C-A473-9D97881010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0922AF-AB79-4FCF-B6DF-D4D55064AE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CB887-CB76-43B1-98AE-51C6FFDE51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8F967-87E4-4A3F-A9CA-E7AD97B61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0B1407-CA8B-462D-9CC5-44005FA19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46258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1C89D8-E78D-425A-A38D-CDC5F9BA1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F7163-E0E1-4109-8059-21BB3067B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B9A38-7970-4DD2-9F15-E60A29DE4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06879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C7BBA-A044-4663-BB83-044C4A55A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39BF49-5A52-41AF-9FFF-C64CC480AC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6C8DCA-BBE5-45ED-8333-9EFF26D2FD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93E95-5D8D-4D6D-BF09-FCF779BB1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E62CDC-650E-4FB3-B187-23C4937DA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31F74-25F7-4372-B1F6-FEA7C9B81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51089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E7510-57AA-41E8-AD40-07FB65D42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330E4D-2BFE-466B-A618-15216CFB5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1AE165-B4EA-4BE6-8AEC-930EF72E95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3EA673-408D-49FA-AE8C-02E7FFC44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3D9A5D-6914-41BA-B64B-791A460F9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8DC5AF-EA7E-4AA1-956A-346C3278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680341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048D3-A529-44D2-B190-4B2F71AFC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723F80-2A7A-4847-838B-934A2C8862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88CA66-5F2A-4DDE-9D4A-FAE124DBD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4B4056-EF38-4A4A-860C-85DF10533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F63B1F-6D05-4087-88A3-2EDB50D97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48806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B9938D-C4E9-440C-A938-AABE42A75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5C68FD-EB9D-4385-8782-E67195BE7C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039CA-2453-4EB1-B152-98E61A638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C236C-359C-4BFB-B90A-765D734AE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F0103-6B41-49EE-8131-A40E99680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9061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D12CE-6A28-476C-82D8-7342E5001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898506-62F5-4439-8268-37B30DF6F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6A6934-F72C-45CA-83F6-8A62FC4457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928325-C6A9-4D39-9CAA-CC46E20E61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25B6AF-7021-41BB-B1C8-7549DBD26B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DF588B-FD79-4ED8-846B-81F9373C85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B0A32F-D65E-41C7-AB41-64D901F7A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2A1F34-7BE8-457C-916F-D0CEC91A0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2621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92ED1-1BC9-43B6-97F9-CAD0008E8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C7C40E-E2DE-4223-9FD8-F7C26816A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A34953-019A-4A27-97E1-EAE695A0B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BCBD81-CBA1-4740-8303-6D0114C59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5329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6918A8-109E-411A-ABD7-9E8A14B9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76FB05-56C5-4038-9E21-46A7A6BA5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DEEA11-D365-4B32-9826-04A65AA6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0249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AA6FA-5337-403B-8CF3-40A3394A4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CAE12B-C0EB-4E71-B0D7-E5B1635457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CBDBF9-509F-41CC-8BAE-B739544ABC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EEB104-49CC-4BE5-BC70-BA7B43D0A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CC788E-B14F-4E94-82D8-D5C2754E5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8B7702-1868-4160-AB8A-84895B15A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408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7345A-B7C9-486E-B036-2391F2359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ED20B8-77E6-4692-BBD1-426786A279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8E5E2-1086-41DF-BFCD-AA45598133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CD3BC9-BBA2-4FFF-A833-AC16B6C74D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76D9A1-F27C-4D40-AA7C-284ABFAF44B9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9D69D5-718F-48A6-A48D-F734F2A73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283F95-5AB7-40C2-B7A3-1DADD478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CA89C2-7FA2-4D16-82E4-34971714CA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5416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e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creenshot, graphic design, graphics&#10;&#10;Description automatically generated">
            <a:extLst>
              <a:ext uri="{FF2B5EF4-FFF2-40B4-BE49-F238E27FC236}">
                <a16:creationId xmlns:a16="http://schemas.microsoft.com/office/drawing/2014/main" id="{70FDE585-9531-4B58-95A9-3FE1ABDE89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" t="5147" r="549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397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C33C1B-8F5E-4C39-B304-11BAA54A8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A3A309-5662-44F9-91DF-785855A4A4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C12E94-3042-4B2F-AAD3-3ACB5736B3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86D34-7D96-448A-A763-7FE4E3281B24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ED4E8-1806-47A3-8C01-1439A0579E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FD9440-BD48-4C18-84EE-518A1B8F7E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55D3D-19B3-4393-B6E9-CD8D1D51785E}" type="slidenum">
              <a:rPr lang="it-IT" smtClean="0"/>
              <a:t>‹N›</a:t>
            </a:fld>
            <a:endParaRPr lang="it-IT"/>
          </a:p>
        </p:txBody>
      </p:sp>
      <p:pic>
        <p:nvPicPr>
          <p:cNvPr id="7" name="Picture 6" descr="A picture containing text, sky, screenshot&#10;&#10;Description automatically generated">
            <a:extLst>
              <a:ext uri="{FF2B5EF4-FFF2-40B4-BE49-F238E27FC236}">
                <a16:creationId xmlns:a16="http://schemas.microsoft.com/office/drawing/2014/main" id="{B502555E-F45A-452E-8B51-9C8E7683C7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2" t="4860" r="534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30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3">
            <a:extLst>
              <a:ext uri="{FF2B5EF4-FFF2-40B4-BE49-F238E27FC236}">
                <a16:creationId xmlns:a16="http://schemas.microsoft.com/office/drawing/2014/main" id="{44DD9668-F317-4145-88F8-C0FCA9A49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64" b="24773"/>
          <a:stretch/>
        </p:blipFill>
        <p:spPr bwMode="auto">
          <a:xfrm>
            <a:off x="0" y="5881357"/>
            <a:ext cx="12192000" cy="9766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magine 1">
            <a:extLst>
              <a:ext uri="{FF2B5EF4-FFF2-40B4-BE49-F238E27FC236}">
                <a16:creationId xmlns:a16="http://schemas.microsoft.com/office/drawing/2014/main" id="{BD81BE5F-8FBF-4DFE-96AE-548ED356D52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753422" y="6171665"/>
            <a:ext cx="6939800" cy="3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99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110487-2DA8-4A20-A007-9082737EC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01EC9E-C692-49D8-84CB-E6BE42776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0FC1D-4818-44C0-911F-EA3D2BAD64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20895-0ECE-447F-8525-A2B684E82BD1}" type="datetimeFigureOut">
              <a:rPr lang="it-IT" smtClean="0"/>
              <a:t>16/12/2025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5E505-080B-48E3-85ED-9E597933A3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4255B-934C-4B24-908F-8ECEB82157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B4219-1DDB-4786-AA6C-1A86D3E7BD45}" type="slidenum">
              <a:rPr lang="it-IT" smtClean="0"/>
              <a:t>‹N›</a:t>
            </a:fld>
            <a:endParaRPr lang="it-IT"/>
          </a:p>
        </p:txBody>
      </p:sp>
      <p:pic>
        <p:nvPicPr>
          <p:cNvPr id="7" name="Immagine 1">
            <a:extLst>
              <a:ext uri="{FF2B5EF4-FFF2-40B4-BE49-F238E27FC236}">
                <a16:creationId xmlns:a16="http://schemas.microsoft.com/office/drawing/2014/main" id="{DBCC30AC-D98B-48B3-A984-E041877CEB0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2626100" y="6286472"/>
            <a:ext cx="6939800" cy="3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993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jp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2.png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18.jp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jpeg"/><Relationship Id="rId10" Type="http://schemas.openxmlformats.org/officeDocument/2006/relationships/image" Target="../media/image25.png"/><Relationship Id="rId4" Type="http://schemas.openxmlformats.org/officeDocument/2006/relationships/image" Target="../media/image19.jpg"/><Relationship Id="rId9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0.svg"/><Relationship Id="rId7" Type="http://schemas.openxmlformats.org/officeDocument/2006/relationships/image" Target="../media/image34.jpg"/><Relationship Id="rId12" Type="http://schemas.openxmlformats.org/officeDocument/2006/relationships/image" Target="../media/image6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3.jpg"/><Relationship Id="rId11" Type="http://schemas.openxmlformats.org/officeDocument/2006/relationships/image" Target="../media/image5.png"/><Relationship Id="rId5" Type="http://schemas.openxmlformats.org/officeDocument/2006/relationships/image" Target="../media/image32.svg"/><Relationship Id="rId10" Type="http://schemas.openxmlformats.org/officeDocument/2006/relationships/image" Target="../media/image37.jpeg"/><Relationship Id="rId4" Type="http://schemas.openxmlformats.org/officeDocument/2006/relationships/image" Target="../media/image31.png"/><Relationship Id="rId9" Type="http://schemas.openxmlformats.org/officeDocument/2006/relationships/image" Target="../media/image3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C5D4497-E8FA-45AA-8AAE-B508310B45A4}"/>
              </a:ext>
            </a:extLst>
          </p:cNvPr>
          <p:cNvSpPr txBox="1"/>
          <p:nvPr/>
        </p:nvSpPr>
        <p:spPr>
          <a:xfrm>
            <a:off x="2687599" y="3152000"/>
            <a:ext cx="6816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>
              <a:solidFill>
                <a:schemeClr val="bg1"/>
              </a:solidFill>
              <a:latin typeface="Gill Sans MT" panose="020B0502020104020203" pitchFamily="34" charset="0"/>
            </a:endParaRPr>
          </a:p>
          <a:p>
            <a:endParaRPr lang="it-IT" sz="2400" dirty="0">
              <a:solidFill>
                <a:schemeClr val="bg1"/>
              </a:solidFill>
              <a:latin typeface="Gill Sans MT" panose="020B0502020104020203" pitchFamily="34" charset="0"/>
            </a:endParaRPr>
          </a:p>
          <a:p>
            <a:pPr algn="just"/>
            <a:r>
              <a:rPr lang="it-IT" sz="2400" dirty="0">
                <a:solidFill>
                  <a:schemeClr val="bg1"/>
                </a:solidFill>
                <a:latin typeface="Gill Sans MT" panose="020B0502020104020203" pitchFamily="34" charset="0"/>
              </a:rPr>
              <a:t>Comitato di Sorveglianza – Roma, 18 dicembre 2025</a:t>
            </a: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AC634569-5BE5-4C7A-BA36-5C342ABBEC8A}"/>
              </a:ext>
            </a:extLst>
          </p:cNvPr>
          <p:cNvSpPr txBox="1"/>
          <p:nvPr/>
        </p:nvSpPr>
        <p:spPr>
          <a:xfrm>
            <a:off x="1158185" y="2274837"/>
            <a:ext cx="98756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3600" b="1" dirty="0">
                <a:solidFill>
                  <a:schemeClr val="bg1"/>
                </a:solidFill>
                <a:latin typeface="Gill Sans MT" panose="020B0502020104020203" pitchFamily="34" charset="0"/>
              </a:rPr>
              <a:t>PR FSE+ 2021-2027 – Punto 8. </a:t>
            </a:r>
            <a:r>
              <a:rPr lang="it-IT" sz="3600" b="1" dirty="0" err="1">
                <a:solidFill>
                  <a:schemeClr val="bg1"/>
                </a:solidFill>
                <a:latin typeface="Gill Sans MT" panose="020B0502020104020203" pitchFamily="34" charset="0"/>
              </a:rPr>
              <a:t>OdG</a:t>
            </a:r>
            <a:endParaRPr lang="it-IT" sz="3600" b="1" dirty="0">
              <a:solidFill>
                <a:schemeClr val="bg1"/>
              </a:solidFill>
              <a:latin typeface="Gill Sans MT" panose="020B0502020104020203" pitchFamily="34" charset="0"/>
            </a:endParaRPr>
          </a:p>
          <a:p>
            <a:pPr algn="ctr"/>
            <a:r>
              <a:rPr lang="it-IT" sz="3600" b="1" dirty="0">
                <a:solidFill>
                  <a:schemeClr val="bg1"/>
                </a:solidFill>
                <a:latin typeface="Gill Sans MT"/>
                <a:ea typeface="Calibri"/>
                <a:cs typeface="Times New Roman"/>
              </a:rPr>
              <a:t>Comunicazione: attività attuate e previste</a:t>
            </a:r>
          </a:p>
          <a:p>
            <a:pPr algn="just"/>
            <a:endParaRPr lang="it-IT" sz="3600" b="1" dirty="0">
              <a:solidFill>
                <a:schemeClr val="bg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566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63CC1-D474-4811-C43A-918726684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4">
            <a:extLst>
              <a:ext uri="{FF2B5EF4-FFF2-40B4-BE49-F238E27FC236}">
                <a16:creationId xmlns:a16="http://schemas.microsoft.com/office/drawing/2014/main" id="{5EC064DD-F47E-DBB0-DC84-6BBBA68FF72D}"/>
              </a:ext>
            </a:extLst>
          </p:cNvPr>
          <p:cNvCxnSpPr>
            <a:cxnSpLocks/>
          </p:cNvCxnSpPr>
          <p:nvPr/>
        </p:nvCxnSpPr>
        <p:spPr>
          <a:xfrm>
            <a:off x="679010" y="946527"/>
            <a:ext cx="1068308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4235071-C11B-0955-ACF3-8A1A9454BE2B}"/>
              </a:ext>
            </a:extLst>
          </p:cNvPr>
          <p:cNvSpPr txBox="1"/>
          <p:nvPr/>
        </p:nvSpPr>
        <p:spPr>
          <a:xfrm>
            <a:off x="498763" y="88371"/>
            <a:ext cx="11025462" cy="7441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it-IT" sz="3200" b="1" dirty="0">
                <a:solidFill>
                  <a:schemeClr val="accent1"/>
                </a:solidFill>
                <a:latin typeface="Gill Sans MT"/>
                <a:ea typeface="Calibri"/>
                <a:cs typeface="Times New Roman"/>
              </a:rPr>
              <a:t>La sfida del 2026: essere trovati dal chatbot</a:t>
            </a:r>
            <a:endParaRPr lang="it-IT" sz="3200" b="1" dirty="0">
              <a:solidFill>
                <a:schemeClr val="accent1"/>
              </a:solidFill>
              <a:latin typeface="Gill Sans MT"/>
              <a:cs typeface="Times New Roman"/>
            </a:endParaRPr>
          </a:p>
        </p:txBody>
      </p: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62826DD1-C3FA-7FFC-4367-C36D627FFDF0}"/>
              </a:ext>
            </a:extLst>
          </p:cNvPr>
          <p:cNvSpPr txBox="1">
            <a:spLocks/>
          </p:cNvSpPr>
          <p:nvPr/>
        </p:nvSpPr>
        <p:spPr>
          <a:xfrm>
            <a:off x="600364" y="982010"/>
            <a:ext cx="10683089" cy="225198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1800" dirty="0">
                <a:solidFill>
                  <a:srgbClr val="4472C4"/>
                </a:solidFill>
                <a:latin typeface="Gill Sans MT" panose="020B0502020104020203" pitchFamily="34" charset="0"/>
              </a:rPr>
              <a:t>Ma il 2026 ci attende con una sfida particolarmente impegnativa: l’IA integrata nelle funzioni di ricerca sulle piattaforme digitali. E’ una tecnologia su cui non abbiamo controllo, ma che deve diventare una risorsa per la comunicazione dei fondi e delle iniziative correlate.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447582E-0038-45D9-C447-23FD237D13B3}"/>
              </a:ext>
            </a:extLst>
          </p:cNvPr>
          <p:cNvSpPr txBox="1"/>
          <p:nvPr/>
        </p:nvSpPr>
        <p:spPr>
          <a:xfrm>
            <a:off x="1095111" y="2288214"/>
            <a:ext cx="10327679" cy="4621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Il problema è alla fonte*</a:t>
            </a:r>
          </a:p>
        </p:txBody>
      </p:sp>
      <p:pic>
        <p:nvPicPr>
          <p:cNvPr id="6" name="Elemento grafico 5" descr="Dorso della mano con indice che punta verso destra con riempimento a tinta unita">
            <a:extLst>
              <a:ext uri="{FF2B5EF4-FFF2-40B4-BE49-F238E27FC236}">
                <a16:creationId xmlns:a16="http://schemas.microsoft.com/office/drawing/2014/main" id="{0F575812-BC97-B467-D49B-F02365336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1810" y="2108000"/>
            <a:ext cx="914400" cy="91440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2339AA7-4D35-8F6A-1F85-FEC5A8120921}"/>
              </a:ext>
            </a:extLst>
          </p:cNvPr>
          <p:cNvSpPr txBox="1"/>
          <p:nvPr/>
        </p:nvSpPr>
        <p:spPr>
          <a:xfrm>
            <a:off x="1136210" y="2814040"/>
            <a:ext cx="454674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sz="3200" dirty="0">
                <a:solidFill>
                  <a:srgbClr val="4472C4"/>
                </a:solidFill>
                <a:latin typeface="Gill Sans MT"/>
              </a:rPr>
              <a:t>Reddit (40,1%)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rgbClr val="4472C4"/>
                </a:solidFill>
                <a:latin typeface="Gill Sans MT"/>
              </a:rPr>
              <a:t>Wikipedia, 26,3</a:t>
            </a:r>
            <a:r>
              <a:rPr lang="en-US" sz="1600" dirty="0">
                <a:solidFill>
                  <a:srgbClr val="4472C4"/>
                </a:solidFill>
                <a:latin typeface="Gill Sans MT"/>
              </a:rPr>
              <a:t>%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rgbClr val="4472C4"/>
                </a:solidFill>
                <a:latin typeface="Gill Sans MT"/>
              </a:rPr>
              <a:t>Youtube</a:t>
            </a:r>
            <a:r>
              <a:rPr lang="en-US" sz="2400" dirty="0">
                <a:solidFill>
                  <a:srgbClr val="4472C4"/>
                </a:solidFill>
                <a:latin typeface="Gill Sans MT"/>
              </a:rPr>
              <a:t> 23,5%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rgbClr val="4472C4"/>
                </a:solidFill>
                <a:latin typeface="Gill Sans MT"/>
              </a:rPr>
              <a:t>Google 23,3%</a:t>
            </a:r>
            <a:endParaRPr lang="it-IT" sz="2000" dirty="0">
              <a:solidFill>
                <a:srgbClr val="4472C4"/>
              </a:solidFill>
              <a:latin typeface="Gill Sans MT"/>
            </a:endParaRP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C8DCB0AA-84D2-B0D6-B5A6-C49C89B4B0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9042" y="1965664"/>
            <a:ext cx="5269158" cy="331669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8C50AD2-DA51-5825-BC7D-BC7026C15CD1}"/>
              </a:ext>
            </a:extLst>
          </p:cNvPr>
          <p:cNvSpPr txBox="1"/>
          <p:nvPr/>
        </p:nvSpPr>
        <p:spPr>
          <a:xfrm>
            <a:off x="1095110" y="4477957"/>
            <a:ext cx="10327679" cy="8573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3 su 4 user-</a:t>
            </a:r>
            <a:r>
              <a:rPr lang="it-IT" sz="2400" b="1" dirty="0" err="1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generated</a:t>
            </a:r>
            <a:r>
              <a:rPr lang="it-IT" sz="24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 =</a:t>
            </a:r>
            <a:br>
              <a:rPr lang="it-IT" sz="24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</a:br>
            <a:r>
              <a:rPr lang="it-IT" sz="2400" b="1" dirty="0" err="1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fact</a:t>
            </a:r>
            <a:r>
              <a:rPr lang="it-IT" sz="24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 checking su iniziativa dell’utente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BE3F1352-FD3B-4016-2EDD-307C3BE405DC}"/>
              </a:ext>
            </a:extLst>
          </p:cNvPr>
          <p:cNvSpPr txBox="1"/>
          <p:nvPr/>
        </p:nvSpPr>
        <p:spPr>
          <a:xfrm>
            <a:off x="600364" y="5544825"/>
            <a:ext cx="11307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i="1" dirty="0">
                <a:solidFill>
                  <a:srgbClr val="4472C4"/>
                </a:solidFill>
              </a:rPr>
              <a:t>* Rapporto </a:t>
            </a:r>
            <a:r>
              <a:rPr lang="it-IT" sz="1200" b="1" i="1" dirty="0" err="1">
                <a:solidFill>
                  <a:srgbClr val="4472C4"/>
                </a:solidFill>
              </a:rPr>
              <a:t>OpenCoesione</a:t>
            </a:r>
            <a:r>
              <a:rPr lang="it-IT" sz="1200" b="1" i="1" dirty="0">
                <a:solidFill>
                  <a:srgbClr val="4472C4"/>
                </a:solidFill>
              </a:rPr>
              <a:t> 7/11/2025 - Quando l'AI è il primo lettore: comunicare per umani e per bot. Opportunità e impatti per metriche e social </a:t>
            </a:r>
            <a:r>
              <a:rPr lang="it-IT" sz="1200" b="1" i="1" dirty="0" err="1">
                <a:solidFill>
                  <a:srgbClr val="4472C4"/>
                </a:solidFill>
              </a:rPr>
              <a:t>listening</a:t>
            </a:r>
            <a:endParaRPr lang="it-IT" sz="1200" b="1" i="1" dirty="0">
              <a:solidFill>
                <a:srgbClr val="4472C4"/>
              </a:solidFill>
            </a:endParaRPr>
          </a:p>
        </p:txBody>
      </p:sp>
      <p:pic>
        <p:nvPicPr>
          <p:cNvPr id="21" name="Elemento grafico 20" descr="Segnale di divieto con riempimento a tinta unita">
            <a:extLst>
              <a:ext uri="{FF2B5EF4-FFF2-40B4-BE49-F238E27FC236}">
                <a16:creationId xmlns:a16="http://schemas.microsoft.com/office/drawing/2014/main" id="{03F51B9E-595D-6B69-BE62-ABA58C783A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0710" y="44188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13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8E111-3E20-6420-D068-7CAA9D165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731098C6-9D88-B50A-8267-D2F0F87819EC}"/>
              </a:ext>
            </a:extLst>
          </p:cNvPr>
          <p:cNvSpPr txBox="1"/>
          <p:nvPr/>
        </p:nvSpPr>
        <p:spPr>
          <a:xfrm>
            <a:off x="615136" y="219073"/>
            <a:ext cx="9039519" cy="113524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it-IT" sz="2400" b="1" dirty="0">
              <a:solidFill>
                <a:schemeClr val="accent1">
                  <a:lumMod val="60000"/>
                  <a:lumOff val="40000"/>
                </a:schemeClr>
              </a:solidFill>
              <a:latin typeface="Gill Sans MT"/>
              <a:cs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endParaRPr lang="it-IT" sz="2400" b="1" dirty="0">
              <a:solidFill>
                <a:schemeClr val="accent1">
                  <a:lumMod val="60000"/>
                  <a:lumOff val="40000"/>
                </a:schemeClr>
              </a:solidFill>
              <a:latin typeface="Gill Sans MT"/>
              <a:cs typeface="Times New Roman"/>
            </a:endParaRPr>
          </a:p>
        </p:txBody>
      </p:sp>
      <p:cxnSp>
        <p:nvCxnSpPr>
          <p:cNvPr id="2" name="Straight Connector 4">
            <a:extLst>
              <a:ext uri="{FF2B5EF4-FFF2-40B4-BE49-F238E27FC236}">
                <a16:creationId xmlns:a16="http://schemas.microsoft.com/office/drawing/2014/main" id="{836232FF-CEB1-EA5B-E301-7F5483CA5332}"/>
              </a:ext>
            </a:extLst>
          </p:cNvPr>
          <p:cNvCxnSpPr>
            <a:cxnSpLocks/>
          </p:cNvCxnSpPr>
          <p:nvPr/>
        </p:nvCxnSpPr>
        <p:spPr>
          <a:xfrm>
            <a:off x="558756" y="945312"/>
            <a:ext cx="979840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FE21DE59-A4C6-730B-3065-B744569639C2}"/>
              </a:ext>
            </a:extLst>
          </p:cNvPr>
          <p:cNvSpPr txBox="1"/>
          <p:nvPr/>
        </p:nvSpPr>
        <p:spPr>
          <a:xfrm>
            <a:off x="461818" y="42519"/>
            <a:ext cx="11249891" cy="7441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it-IT" sz="3200" b="1" dirty="0">
                <a:solidFill>
                  <a:schemeClr val="accent1"/>
                </a:solidFill>
                <a:latin typeface="Gill Sans MT"/>
                <a:ea typeface="Calibri"/>
                <a:cs typeface="Times New Roman"/>
              </a:rPr>
              <a:t>La sfida del 2026: i nuovi prodotti digitali</a:t>
            </a:r>
            <a:endParaRPr lang="it-IT" sz="3200" b="1" dirty="0">
              <a:solidFill>
                <a:schemeClr val="accent1"/>
              </a:solidFill>
              <a:latin typeface="Gill Sans MT"/>
              <a:cs typeface="Times New Roman"/>
            </a:endParaRPr>
          </a:p>
        </p:txBody>
      </p: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600C7EA2-3883-509A-7FCB-C9B92F727279}"/>
              </a:ext>
            </a:extLst>
          </p:cNvPr>
          <p:cNvSpPr txBox="1">
            <a:spLocks/>
          </p:cNvSpPr>
          <p:nvPr/>
        </p:nvSpPr>
        <p:spPr>
          <a:xfrm>
            <a:off x="461818" y="886417"/>
            <a:ext cx="7712123" cy="1785732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1800" dirty="0">
                <a:solidFill>
                  <a:schemeClr val="accent1"/>
                </a:solidFill>
                <a:latin typeface="Gill Sans MT" panose="020B0502020104020203" pitchFamily="34" charset="0"/>
              </a:rPr>
              <a:t>Per avere contenuti accessibili ai chatbot e facilmente comprensibili dall’IA è necessario dotarsi di uno strumento digitale </a:t>
            </a:r>
            <a:r>
              <a:rPr lang="it-IT" sz="1800" b="1" dirty="0">
                <a:solidFill>
                  <a:schemeClr val="accent1"/>
                </a:solidFill>
                <a:latin typeface="Gill Sans MT" panose="020B0502020104020203" pitchFamily="34" charset="0"/>
              </a:rPr>
              <a:t>da affiancare a quelli esistenti</a:t>
            </a:r>
            <a:r>
              <a:rPr lang="it-IT" sz="1800" dirty="0">
                <a:solidFill>
                  <a:schemeClr val="accent1"/>
                </a:solidFill>
                <a:latin typeface="Gill Sans MT" panose="020B0502020104020203" pitchFamily="34" charset="0"/>
              </a:rPr>
              <a:t>, e combattere le distorsioni generate dalle modalità di reperimento delle informazioni dell’AI integrata nei browser: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sz="1800" dirty="0">
                <a:solidFill>
                  <a:schemeClr val="accent1"/>
                </a:solidFill>
                <a:latin typeface="Gill Sans MT" panose="020B0502020104020203" pitchFamily="34" charset="0"/>
              </a:rPr>
              <a:t>struttura orizzontale, informazioni ‘a galla’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sz="1800" dirty="0">
                <a:solidFill>
                  <a:schemeClr val="accent1"/>
                </a:solidFill>
                <a:latin typeface="Gill Sans MT" panose="020B0502020104020203" pitchFamily="34" charset="0"/>
              </a:rPr>
              <a:t>veloce da consultare, con dati in evidenza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sz="1800" dirty="0">
                <a:solidFill>
                  <a:schemeClr val="accent1"/>
                </a:solidFill>
                <a:latin typeface="Gill Sans MT" panose="020B0502020104020203" pitchFamily="34" charset="0"/>
              </a:rPr>
              <a:t>agganciata al portale istituzionale per garanzia di affidabilità</a:t>
            </a:r>
            <a:endParaRPr lang="it-IT" sz="1400" b="1" dirty="0">
              <a:solidFill>
                <a:schemeClr val="accent1"/>
              </a:solidFill>
              <a:latin typeface="Gill Sans MT" panose="020B0502020104020203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240CEAD-5B18-439E-298B-0419789A0BCB}"/>
              </a:ext>
            </a:extLst>
          </p:cNvPr>
          <p:cNvSpPr txBox="1"/>
          <p:nvPr/>
        </p:nvSpPr>
        <p:spPr>
          <a:xfrm>
            <a:off x="1473156" y="3885608"/>
            <a:ext cx="4929943" cy="4621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Landing Page di progetto</a:t>
            </a:r>
          </a:p>
        </p:txBody>
      </p:sp>
      <p:pic>
        <p:nvPicPr>
          <p:cNvPr id="8" name="Elemento grafico 7" descr="Dorso della mano con indice che punta verso destra con riempimento a tinta unita">
            <a:extLst>
              <a:ext uri="{FF2B5EF4-FFF2-40B4-BE49-F238E27FC236}">
                <a16:creationId xmlns:a16="http://schemas.microsoft.com/office/drawing/2014/main" id="{D9AA4373-269D-5884-C952-020A78CDF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8756" y="3739010"/>
            <a:ext cx="914400" cy="91440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A7448AD-C757-AF72-00F5-0DBF5F93D99E}"/>
              </a:ext>
            </a:extLst>
          </p:cNvPr>
          <p:cNvSpPr txBox="1"/>
          <p:nvPr/>
        </p:nvSpPr>
        <p:spPr>
          <a:xfrm>
            <a:off x="1473156" y="4249239"/>
            <a:ext cx="6814196" cy="7298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Ottimizza i contenuti esistenti ed aumenta la visibilità, consente un taglio editoriale ai contenuti, migliorando la User Experience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307FA012-7762-734D-2BC5-8A9210758F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04829" y="219073"/>
            <a:ext cx="3063260" cy="578565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B3664FC-B837-6BE8-3083-7F19B74E7415}"/>
              </a:ext>
            </a:extLst>
          </p:cNvPr>
          <p:cNvSpPr txBox="1"/>
          <p:nvPr/>
        </p:nvSpPr>
        <p:spPr>
          <a:xfrm>
            <a:off x="1473156" y="4970769"/>
            <a:ext cx="7193766" cy="4621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Progetto</a:t>
            </a:r>
            <a:r>
              <a:rPr lang="it-IT" sz="24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 Libertà di lavorare </a:t>
            </a:r>
            <a:r>
              <a:rPr lang="it-IT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(di prossima realizzazione)</a:t>
            </a:r>
            <a:endParaRPr lang="it-IT" sz="2400" b="1" dirty="0">
              <a:solidFill>
                <a:srgbClr val="4472C4"/>
              </a:solidFill>
              <a:latin typeface="Gill Sans MT" panose="020B05020201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83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75598EE-8373-88EB-BC39-AC98632A6EAF}"/>
              </a:ext>
            </a:extLst>
          </p:cNvPr>
          <p:cNvSpPr txBox="1"/>
          <p:nvPr/>
        </p:nvSpPr>
        <p:spPr>
          <a:xfrm>
            <a:off x="2966484" y="1509823"/>
            <a:ext cx="5677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31A2507-B067-2A88-E236-840563483ACC}"/>
              </a:ext>
            </a:extLst>
          </p:cNvPr>
          <p:cNvSpPr txBox="1"/>
          <p:nvPr/>
        </p:nvSpPr>
        <p:spPr>
          <a:xfrm>
            <a:off x="2243470" y="2971800"/>
            <a:ext cx="746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Grazie per l’attenzione!</a:t>
            </a:r>
            <a:endParaRPr kumimoji="0" lang="it-IT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9083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C9224F-EC6D-408A-9823-7752CEA5EE12}"/>
              </a:ext>
            </a:extLst>
          </p:cNvPr>
          <p:cNvSpPr txBox="1"/>
          <p:nvPr/>
        </p:nvSpPr>
        <p:spPr>
          <a:xfrm>
            <a:off x="1049437" y="390572"/>
            <a:ext cx="10348236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tabLst>
                <a:tab pos="1150620" algn="l"/>
              </a:tabLst>
            </a:pPr>
            <a:r>
              <a:rPr lang="it-IT" sz="3600" b="1" dirty="0">
                <a:solidFill>
                  <a:schemeClr val="accent1"/>
                </a:solidFill>
                <a:latin typeface="Gill Sans MT"/>
                <a:ea typeface="Calibri"/>
                <a:cs typeface="Times New Roman"/>
              </a:rPr>
              <a:t>Comunicazione: attività attuate e previste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D9EB9F-3ADC-451B-9481-96099D87087C}"/>
              </a:ext>
            </a:extLst>
          </p:cNvPr>
          <p:cNvCxnSpPr>
            <a:cxnSpLocks/>
          </p:cNvCxnSpPr>
          <p:nvPr/>
        </p:nvCxnSpPr>
        <p:spPr>
          <a:xfrm>
            <a:off x="1165185" y="1126672"/>
            <a:ext cx="980734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3C5A1C4-5292-1E76-7601-D2E3353E7C2F}"/>
              </a:ext>
            </a:extLst>
          </p:cNvPr>
          <p:cNvSpPr txBox="1"/>
          <p:nvPr/>
        </p:nvSpPr>
        <p:spPr>
          <a:xfrm>
            <a:off x="1165185" y="1781684"/>
            <a:ext cx="10327679" cy="20255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000" kern="100" dirty="0">
                <a:solidFill>
                  <a:srgbClr val="4472C4"/>
                </a:solidFill>
                <a:latin typeface="Gill Sans MT" panose="020B050202010402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Eurobarometro 2025, perché questo lavoro conta: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it-IT" sz="2000" kern="100" dirty="0">
                <a:solidFill>
                  <a:schemeClr val="accent5">
                    <a:lumMod val="75000"/>
                  </a:schemeClr>
                </a:solidFill>
                <a:effectLst/>
                <a:latin typeface="Gill Sans MT" panose="020B050202010402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 percezione del contributo UE cresce: </a:t>
            </a:r>
            <a:r>
              <a:rPr lang="it-IT" sz="2000" b="1" kern="100" dirty="0">
                <a:solidFill>
                  <a:schemeClr val="accent5">
                    <a:lumMod val="75000"/>
                  </a:schemeClr>
                </a:solidFill>
                <a:effectLst/>
                <a:latin typeface="Gill Sans MT" panose="020B050202010402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56%</a:t>
            </a:r>
            <a:r>
              <a:rPr lang="it-IT" sz="2000" kern="100" dirty="0">
                <a:solidFill>
                  <a:schemeClr val="accent5">
                    <a:lumMod val="75000"/>
                  </a:schemeClr>
                </a:solidFill>
                <a:effectLst/>
                <a:latin typeface="Gill Sans MT" panose="020B050202010402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degli italiani lo riconosce.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it-IT" sz="2000" kern="100" dirty="0">
                <a:solidFill>
                  <a:schemeClr val="accent5">
                    <a:lumMod val="75000"/>
                  </a:schemeClr>
                </a:solidFill>
                <a:effectLst/>
                <a:latin typeface="Gill Sans MT" panose="020B050202010402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L’Italia </a:t>
            </a:r>
            <a:r>
              <a:rPr lang="it-IT" sz="2000" b="1" kern="100" dirty="0">
                <a:solidFill>
                  <a:schemeClr val="accent5">
                    <a:lumMod val="75000"/>
                  </a:schemeClr>
                </a:solidFill>
                <a:effectLst/>
                <a:latin typeface="Gill Sans MT" panose="020B050202010402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supera la media europea </a:t>
            </a:r>
            <a:r>
              <a:rPr lang="it-IT" sz="2000" kern="100" dirty="0">
                <a:solidFill>
                  <a:schemeClr val="accent5">
                    <a:lumMod val="75000"/>
                  </a:schemeClr>
                </a:solidFill>
                <a:effectLst/>
                <a:latin typeface="Gill Sans MT" panose="020B050202010402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 si posiziona all’8° posto.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it-IT" sz="2000" kern="100" dirty="0">
                <a:solidFill>
                  <a:schemeClr val="accent5">
                    <a:lumMod val="75000"/>
                  </a:schemeClr>
                </a:solidFill>
                <a:effectLst/>
                <a:latin typeface="Gill Sans MT" panose="020B050202010402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 la consapevolezza rimane fragile e legata soprattutto alla visibilità dei progetti, alla capacità di percepire l’impatto che i progetti finanziati hanno sulla vita dei cittadini europei.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C4A27BF-E023-B8A3-F78D-0E0DF8D2FE8F}"/>
              </a:ext>
            </a:extLst>
          </p:cNvPr>
          <p:cNvSpPr txBox="1"/>
          <p:nvPr/>
        </p:nvSpPr>
        <p:spPr>
          <a:xfrm>
            <a:off x="1106205" y="1151064"/>
            <a:ext cx="10327679" cy="4621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kern="100" dirty="0">
                <a:solidFill>
                  <a:schemeClr val="accent1"/>
                </a:solidFill>
                <a:effectLst/>
                <a:latin typeface="Gill Sans MT" panose="020B0502020104020203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Il tema di quest’anno: Crossmedialità booster di valore dei Fondi EU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102455A-86F9-8A13-0F30-3B6F96C139BB}"/>
              </a:ext>
            </a:extLst>
          </p:cNvPr>
          <p:cNvSpPr txBox="1"/>
          <p:nvPr/>
        </p:nvSpPr>
        <p:spPr>
          <a:xfrm>
            <a:off x="932160" y="3975681"/>
            <a:ext cx="10327679" cy="13876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Non a caso, i programmi più riconosciuti sono quelli </a:t>
            </a:r>
            <a:r>
              <a:rPr lang="it-IT" sz="20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più vicini alla vita reale</a:t>
            </a:r>
            <a:r>
              <a:rPr lang="it-IT" sz="2000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: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2000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Erasmus+ (69%) 	 	</a:t>
            </a:r>
            <a:r>
              <a:rPr lang="it-IT" sz="20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FSE+ (64%) </a:t>
            </a:r>
            <a:r>
              <a:rPr lang="it-IT" sz="2000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	Next Generation EU (54%)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t-IT" sz="28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La lezione è chiara: se è visibile, è comprensibile</a:t>
            </a:r>
          </a:p>
        </p:txBody>
      </p:sp>
      <p:pic>
        <p:nvPicPr>
          <p:cNvPr id="9" name="Elemento grafico 8" descr="Dorso della mano con indice che punta verso destra con riempimento a tinta unita">
            <a:extLst>
              <a:ext uri="{FF2B5EF4-FFF2-40B4-BE49-F238E27FC236}">
                <a16:creationId xmlns:a16="http://schemas.microsoft.com/office/drawing/2014/main" id="{ACC91DD6-F995-F2F3-575E-C5AFB0899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9437" y="4669493"/>
            <a:ext cx="914400" cy="914400"/>
          </a:xfrm>
          <a:prstGeom prst="rect">
            <a:avLst/>
          </a:prstGeom>
        </p:spPr>
      </p:pic>
      <p:sp>
        <p:nvSpPr>
          <p:cNvPr id="10" name="Freccia in su 9">
            <a:extLst>
              <a:ext uri="{FF2B5EF4-FFF2-40B4-BE49-F238E27FC236}">
                <a16:creationId xmlns:a16="http://schemas.microsoft.com/office/drawing/2014/main" id="{08088A1D-E578-185D-1349-25104DC78996}"/>
              </a:ext>
            </a:extLst>
          </p:cNvPr>
          <p:cNvSpPr/>
          <p:nvPr/>
        </p:nvSpPr>
        <p:spPr>
          <a:xfrm>
            <a:off x="9414344" y="2083242"/>
            <a:ext cx="699715" cy="532737"/>
          </a:xfrm>
          <a:prstGeom prst="up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Elemento grafico 11" descr="Barra multifunzione con riempimento a tinta unita">
            <a:extLst>
              <a:ext uri="{FF2B5EF4-FFF2-40B4-BE49-F238E27FC236}">
                <a16:creationId xmlns:a16="http://schemas.microsoft.com/office/drawing/2014/main" id="{FFAA5A50-E7A0-73C6-6D3A-CC519F595E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75266" y="2495999"/>
            <a:ext cx="714397" cy="71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06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F1DDD61-C519-5CA1-DDDD-44EDE4B23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184" y="1234725"/>
            <a:ext cx="10689955" cy="2194275"/>
          </a:xfrm>
        </p:spPr>
        <p:txBody>
          <a:bodyPr lIns="91440" tIns="45720" rIns="91440" bIns="4572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it-IT" sz="2400" b="1" dirty="0">
                <a:solidFill>
                  <a:srgbClr val="4472C4"/>
                </a:solidFill>
                <a:latin typeface="Gill Sans MT"/>
              </a:rPr>
              <a:t>Non solo comunicare: far arrivare il messaggio</a:t>
            </a:r>
            <a:endParaRPr lang="it-IT" sz="2000" dirty="0">
              <a:solidFill>
                <a:srgbClr val="4472C4"/>
              </a:solidFill>
              <a:latin typeface="Gill Sans MT"/>
            </a:endParaRP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2000" dirty="0">
                <a:solidFill>
                  <a:srgbClr val="4472C4"/>
                </a:solidFill>
                <a:latin typeface="Gill Sans MT"/>
              </a:rPr>
              <a:t>•	Canali integrati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2000" dirty="0">
                <a:solidFill>
                  <a:srgbClr val="4472C4"/>
                </a:solidFill>
                <a:latin typeface="Gill Sans MT"/>
              </a:rPr>
              <a:t>•	Contenuti adattati ai pubblici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2000" dirty="0">
                <a:solidFill>
                  <a:srgbClr val="4472C4"/>
                </a:solidFill>
                <a:latin typeface="Gill Sans MT"/>
              </a:rPr>
              <a:t>•	Percorsi digitali semplificati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D36D7EA4-BF02-CD60-8906-7F9617D3016B}"/>
              </a:ext>
            </a:extLst>
          </p:cNvPr>
          <p:cNvSpPr txBox="1"/>
          <p:nvPr/>
        </p:nvSpPr>
        <p:spPr>
          <a:xfrm>
            <a:off x="467533" y="128112"/>
            <a:ext cx="11324671" cy="7441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it-IT" sz="3200" b="1" dirty="0">
                <a:solidFill>
                  <a:schemeClr val="accent1"/>
                </a:solidFill>
                <a:latin typeface="Gill Sans MT"/>
                <a:ea typeface="Calibri"/>
                <a:cs typeface="Times New Roman"/>
              </a:rPr>
              <a:t>User Experience: Lazio Europa</a:t>
            </a:r>
            <a:endParaRPr lang="it-IT" sz="3200" b="1" dirty="0">
              <a:solidFill>
                <a:schemeClr val="accent1">
                  <a:lumMod val="60000"/>
                  <a:lumOff val="40000"/>
                </a:schemeClr>
              </a:solidFill>
              <a:latin typeface="Gill Sans MT"/>
              <a:ea typeface="Calibri"/>
              <a:cs typeface="Times New Roman"/>
            </a:endParaRPr>
          </a:p>
        </p:txBody>
      </p:sp>
      <p:cxnSp>
        <p:nvCxnSpPr>
          <p:cNvPr id="2" name="Straight Connector 4">
            <a:extLst>
              <a:ext uri="{FF2B5EF4-FFF2-40B4-BE49-F238E27FC236}">
                <a16:creationId xmlns:a16="http://schemas.microsoft.com/office/drawing/2014/main" id="{44BC9C55-FA2C-3673-1B96-2AEB325200C2}"/>
              </a:ext>
            </a:extLst>
          </p:cNvPr>
          <p:cNvCxnSpPr>
            <a:cxnSpLocks/>
          </p:cNvCxnSpPr>
          <p:nvPr/>
        </p:nvCxnSpPr>
        <p:spPr>
          <a:xfrm>
            <a:off x="627184" y="1057085"/>
            <a:ext cx="857113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magine 12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1B76CA53-B3FB-6E77-B44B-433AB08CE0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434" y="3746145"/>
            <a:ext cx="3045793" cy="18771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F7670DBD-1D99-B38B-CA22-4E838494EBCE}"/>
              </a:ext>
            </a:extLst>
          </p:cNvPr>
          <p:cNvSpPr txBox="1">
            <a:spLocks/>
          </p:cNvSpPr>
          <p:nvPr/>
        </p:nvSpPr>
        <p:spPr>
          <a:xfrm>
            <a:off x="1626669" y="3169119"/>
            <a:ext cx="9690469" cy="21942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it-IT" sz="2400" b="1" dirty="0">
                <a:solidFill>
                  <a:srgbClr val="4472C4"/>
                </a:solidFill>
                <a:latin typeface="Gill Sans MT"/>
              </a:rPr>
              <a:t>Lazio Europa: un punto di accesso più chiaro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2000" b="1" dirty="0">
                <a:solidFill>
                  <a:srgbClr val="4472C4"/>
                </a:solidFill>
                <a:latin typeface="Gill Sans MT"/>
              </a:rPr>
              <a:t> </a:t>
            </a:r>
            <a:r>
              <a:rPr lang="it-IT" sz="2000" dirty="0">
                <a:solidFill>
                  <a:srgbClr val="4472C4"/>
                </a:solidFill>
                <a:latin typeface="Gill Sans MT"/>
              </a:rPr>
              <a:t>Calendari opportunità accessibili </a:t>
            </a:r>
            <a:r>
              <a:rPr lang="it-IT" sz="2400" dirty="0">
                <a:solidFill>
                  <a:srgbClr val="4472C4"/>
                </a:solidFill>
                <a:latin typeface="Gill Sans MT"/>
              </a:rPr>
              <a:t>da </a:t>
            </a:r>
            <a:r>
              <a:rPr lang="it-IT" sz="2400" b="1" dirty="0">
                <a:solidFill>
                  <a:srgbClr val="4472C4"/>
                </a:solidFill>
                <a:latin typeface="Gill Sans MT"/>
              </a:rPr>
              <a:t>un unico pulsante</a:t>
            </a:r>
            <a:r>
              <a:rPr lang="it-IT" sz="2000" dirty="0">
                <a:solidFill>
                  <a:srgbClr val="4472C4"/>
                </a:solidFill>
                <a:latin typeface="Gill Sans MT"/>
              </a:rPr>
              <a:t>.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2000" dirty="0">
                <a:solidFill>
                  <a:srgbClr val="4472C4"/>
                </a:solidFill>
                <a:latin typeface="Gill Sans MT"/>
              </a:rPr>
              <a:t> Identità visiva aggiornata e coerente con Open Coesione.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2000" dirty="0">
                <a:solidFill>
                  <a:srgbClr val="4472C4"/>
                </a:solidFill>
                <a:latin typeface="Gill Sans MT"/>
              </a:rPr>
              <a:t> Nuovo kit grafico e Note ai beneficiari armonizzate.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2000" dirty="0">
                <a:solidFill>
                  <a:srgbClr val="4472C4"/>
                </a:solidFill>
                <a:latin typeface="Gill Sans MT"/>
              </a:rPr>
              <a:t> Aggiornamenti costanti per le Operazioni d’Importanza Strategica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it-IT" sz="2000" dirty="0">
              <a:solidFill>
                <a:srgbClr val="4472C4"/>
              </a:solidFill>
              <a:latin typeface="Gill Sans MT"/>
            </a:endParaRPr>
          </a:p>
        </p:txBody>
      </p:sp>
      <p:pic>
        <p:nvPicPr>
          <p:cNvPr id="6" name="Elemento grafico 5" descr="Dorso della mano con indice che punta verso destra con riempimento a tinta unita">
            <a:extLst>
              <a:ext uri="{FF2B5EF4-FFF2-40B4-BE49-F238E27FC236}">
                <a16:creationId xmlns:a16="http://schemas.microsoft.com/office/drawing/2014/main" id="{65591B5B-A154-436B-32D3-166C5E54EB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2268" y="3169119"/>
            <a:ext cx="914400" cy="914400"/>
          </a:xfrm>
          <a:prstGeom prst="rect">
            <a:avLst/>
          </a:prstGeom>
        </p:spPr>
      </p:pic>
      <p:pic>
        <p:nvPicPr>
          <p:cNvPr id="11" name="Immagine 10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5DD6FE49-96BC-F5D4-A6DB-3119914247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1525460"/>
            <a:ext cx="3562604" cy="20092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Freccia bidirezionale verticale 13">
            <a:extLst>
              <a:ext uri="{FF2B5EF4-FFF2-40B4-BE49-F238E27FC236}">
                <a16:creationId xmlns:a16="http://schemas.microsoft.com/office/drawing/2014/main" id="{A4EA6EFB-2A2E-AA70-5C40-65A35F6DFE4F}"/>
              </a:ext>
            </a:extLst>
          </p:cNvPr>
          <p:cNvSpPr/>
          <p:nvPr/>
        </p:nvSpPr>
        <p:spPr>
          <a:xfrm>
            <a:off x="9004148" y="3315694"/>
            <a:ext cx="370440" cy="404042"/>
          </a:xfrm>
          <a:prstGeom prst="upDownArrow">
            <a:avLst>
              <a:gd name="adj1" fmla="val 33071"/>
              <a:gd name="adj2" fmla="val 20130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Freccia bidirezionale verticale 14">
            <a:extLst>
              <a:ext uri="{FF2B5EF4-FFF2-40B4-BE49-F238E27FC236}">
                <a16:creationId xmlns:a16="http://schemas.microsoft.com/office/drawing/2014/main" id="{D641D36D-B842-82A4-5B8B-BCDD473009EA}"/>
              </a:ext>
            </a:extLst>
          </p:cNvPr>
          <p:cNvSpPr/>
          <p:nvPr/>
        </p:nvSpPr>
        <p:spPr>
          <a:xfrm>
            <a:off x="10010902" y="3315693"/>
            <a:ext cx="370440" cy="404042"/>
          </a:xfrm>
          <a:prstGeom prst="upDownArrow">
            <a:avLst>
              <a:gd name="adj1" fmla="val 33071"/>
              <a:gd name="adj2" fmla="val 20130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Freccia bidirezionale verticale 15">
            <a:extLst>
              <a:ext uri="{FF2B5EF4-FFF2-40B4-BE49-F238E27FC236}">
                <a16:creationId xmlns:a16="http://schemas.microsoft.com/office/drawing/2014/main" id="{A2E412AB-E22D-0D47-9385-2E667F5C3606}"/>
              </a:ext>
            </a:extLst>
          </p:cNvPr>
          <p:cNvSpPr/>
          <p:nvPr/>
        </p:nvSpPr>
        <p:spPr>
          <a:xfrm>
            <a:off x="10946699" y="3315693"/>
            <a:ext cx="370440" cy="404042"/>
          </a:xfrm>
          <a:prstGeom prst="upDownArrow">
            <a:avLst>
              <a:gd name="adj1" fmla="val 33071"/>
              <a:gd name="adj2" fmla="val 20130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549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4">
            <a:extLst>
              <a:ext uri="{FF2B5EF4-FFF2-40B4-BE49-F238E27FC236}">
                <a16:creationId xmlns:a16="http://schemas.microsoft.com/office/drawing/2014/main" id="{5A1FE993-4E89-9E63-9951-D12EC2F4E08A}"/>
              </a:ext>
            </a:extLst>
          </p:cNvPr>
          <p:cNvCxnSpPr>
            <a:cxnSpLocks/>
          </p:cNvCxnSpPr>
          <p:nvPr/>
        </p:nvCxnSpPr>
        <p:spPr>
          <a:xfrm>
            <a:off x="679010" y="1069908"/>
            <a:ext cx="1105428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4BFA7DA-595D-9959-AA95-0106E90933F1}"/>
              </a:ext>
            </a:extLst>
          </p:cNvPr>
          <p:cNvSpPr txBox="1"/>
          <p:nvPr/>
        </p:nvSpPr>
        <p:spPr>
          <a:xfrm>
            <a:off x="489527" y="156661"/>
            <a:ext cx="11462328" cy="7441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it-IT"/>
            </a:defPPr>
            <a:lvl1pPr indent="0">
              <a:lnSpc>
                <a:spcPct val="150000"/>
              </a:lnSpc>
              <a:buNone/>
              <a:defRPr sz="3200" b="1">
                <a:solidFill>
                  <a:schemeClr val="accent1"/>
                </a:solidFill>
                <a:latin typeface="Gill Sans MT"/>
                <a:ea typeface="Calibri"/>
                <a:cs typeface="Times New Roman"/>
              </a:defRPr>
            </a:lvl1pPr>
          </a:lstStyle>
          <a:p>
            <a:r>
              <a:rPr lang="it-IT" dirty="0"/>
              <a:t>Presenti dove sono le persone. I grandi eventi</a:t>
            </a: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208FCF17-4BAA-6286-3D3A-5069DF0CD1C9}"/>
              </a:ext>
            </a:extLst>
          </p:cNvPr>
          <p:cNvSpPr txBox="1">
            <a:spLocks/>
          </p:cNvSpPr>
          <p:nvPr/>
        </p:nvSpPr>
        <p:spPr>
          <a:xfrm>
            <a:off x="679010" y="1177021"/>
            <a:ext cx="10327678" cy="2085944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1800" b="1" dirty="0" err="1">
                <a:solidFill>
                  <a:schemeClr val="accent1"/>
                </a:solidFill>
                <a:latin typeface="Gill Sans MT"/>
              </a:rPr>
              <a:t>Didacta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 Italia 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(12-14 marzo 2025, Firenze) priorità formazione, lavoro, giovani. Focus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: ITS Academy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.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Forum PA 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(19–21 maggio): priorità occupazione, formazione, inclusione. </a:t>
            </a:r>
            <a:br>
              <a:rPr lang="it-IT" sz="1800" dirty="0">
                <a:solidFill>
                  <a:schemeClr val="accent1"/>
                </a:solidFill>
                <a:latin typeface="Gill Sans MT"/>
              </a:rPr>
            </a:br>
            <a:r>
              <a:rPr lang="it-IT" sz="1800" dirty="0">
                <a:solidFill>
                  <a:schemeClr val="accent1"/>
                </a:solidFill>
                <a:latin typeface="Gill Sans MT"/>
              </a:rPr>
              <a:t>Taglio 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istituzionale informativo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, progetti presentati: 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ITS Academy, </a:t>
            </a:r>
            <a:br>
              <a:rPr lang="it-IT" sz="1800" b="1" dirty="0">
                <a:solidFill>
                  <a:schemeClr val="accent1"/>
                </a:solidFill>
                <a:latin typeface="Gill Sans MT"/>
              </a:rPr>
            </a:b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Sport e Salute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, 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Scuola Volonté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, 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Santa Cecilia Asperger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Rome Future Week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: (18 settembre 2025) priorità giovani, formazione e inclusione. </a:t>
            </a:r>
            <a:br>
              <a:rPr lang="it-IT" sz="1800" dirty="0">
                <a:solidFill>
                  <a:schemeClr val="accent1"/>
                </a:solidFill>
                <a:latin typeface="Gill Sans MT"/>
              </a:rPr>
            </a:br>
            <a:r>
              <a:rPr lang="it-IT" sz="1800" dirty="0">
                <a:solidFill>
                  <a:schemeClr val="accent1"/>
                </a:solidFill>
                <a:latin typeface="Gill Sans MT"/>
              </a:rPr>
              <a:t>Taglio 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fortemente esperienziale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, progetti presentati: 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ITS Academy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,  </a:t>
            </a:r>
            <a:br>
              <a:rPr lang="it-IT" sz="1800" dirty="0">
                <a:solidFill>
                  <a:schemeClr val="accent1"/>
                </a:solidFill>
                <a:latin typeface="Gill Sans MT"/>
              </a:rPr>
            </a:b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ACL Lazio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, 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Scuola Volonté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, 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Libertà di Lavorare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, </a:t>
            </a: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Santa Cecilia Asperger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Job Orienta 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(26-29 novembre 2025, Verona) priorità formazione/occupazione. Progetto presentato;  </a:t>
            </a:r>
            <a:br>
              <a:rPr lang="it-IT" sz="1800" dirty="0">
                <a:solidFill>
                  <a:schemeClr val="accent1"/>
                </a:solidFill>
                <a:latin typeface="Gill Sans MT"/>
              </a:rPr>
            </a:b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ACL Cybersecurity Lazio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. 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In occasione dell’evento è stato prodotto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nuovo materiale illustrativo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. </a:t>
            </a:r>
            <a:endParaRPr lang="it-IT" sz="1800" dirty="0">
              <a:solidFill>
                <a:schemeClr val="accent1"/>
              </a:solidFill>
              <a:latin typeface="Gill Sans MT"/>
            </a:endParaRP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chemeClr val="accent1"/>
                </a:solidFill>
                <a:latin typeface="Gill Sans MT"/>
              </a:rPr>
              <a:t>La bellezza del talento</a:t>
            </a:r>
            <a:r>
              <a:rPr lang="it-IT" sz="1800" dirty="0">
                <a:solidFill>
                  <a:schemeClr val="accent1"/>
                </a:solidFill>
                <a:latin typeface="Gill Sans MT"/>
              </a:rPr>
              <a:t>: 6 tappe estive tra luglio e agosto, con scuole e ITS del Lazio. Target giovani, occupazione. Presentati: Officina delle Arti Pier Paolo Pasolini, Scuola d’Arte Cinematografica Gian Maria Volontè, Maiani Accademia Moda, ITS Academy Sistema Moda, ITS Academy Lazio Digital e ITS Turismo Academy Roma ( Lazio Innova)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FE8E77C-2EA5-C449-F28E-B00E10BF6F85}"/>
              </a:ext>
            </a:extLst>
          </p:cNvPr>
          <p:cNvSpPr txBox="1"/>
          <p:nvPr/>
        </p:nvSpPr>
        <p:spPr>
          <a:xfrm>
            <a:off x="1042310" y="5324763"/>
            <a:ext cx="10327679" cy="4621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Obiettivo: portare i fondi europei vicino alle persone e ai loro interessi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AE94BAF-7825-CA28-B721-2C2D55E9E6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3941" y="1589821"/>
            <a:ext cx="2698059" cy="1916205"/>
          </a:xfrm>
          <a:prstGeom prst="rect">
            <a:avLst/>
          </a:prstGeom>
        </p:spPr>
      </p:pic>
      <p:pic>
        <p:nvPicPr>
          <p:cNvPr id="6" name="Elemento grafico 5" descr="Dorso della mano con indice che punta verso destra con riempimento a tinta unita">
            <a:extLst>
              <a:ext uri="{FF2B5EF4-FFF2-40B4-BE49-F238E27FC236}">
                <a16:creationId xmlns:a16="http://schemas.microsoft.com/office/drawing/2014/main" id="{F14CE9EF-01C6-66F3-2567-E4ECAE9EC9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1810" y="5098652"/>
            <a:ext cx="914400" cy="9144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ED69A18-CC3C-7E38-9533-335DD72636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263895">
            <a:off x="8899012" y="1595172"/>
            <a:ext cx="862598" cy="181510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5625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3EB20-1D2A-52F5-6E40-D31787A76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Immagine che contiene testo, Viso umano, persona, presentazione&#10;&#10;Il contenuto generato dall'IA potrebbe non essere corretto.">
            <a:extLst>
              <a:ext uri="{FF2B5EF4-FFF2-40B4-BE49-F238E27FC236}">
                <a16:creationId xmlns:a16="http://schemas.microsoft.com/office/drawing/2014/main" id="{92302382-ABB5-1E1C-8459-EDB57F2EA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031" y="3510845"/>
            <a:ext cx="2292356" cy="17192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2" name="Straight Connector 4">
            <a:extLst>
              <a:ext uri="{FF2B5EF4-FFF2-40B4-BE49-F238E27FC236}">
                <a16:creationId xmlns:a16="http://schemas.microsoft.com/office/drawing/2014/main" id="{ECD5D06E-204C-9F82-40B5-6C1D60231BB8}"/>
              </a:ext>
            </a:extLst>
          </p:cNvPr>
          <p:cNvCxnSpPr>
            <a:cxnSpLocks/>
          </p:cNvCxnSpPr>
          <p:nvPr/>
        </p:nvCxnSpPr>
        <p:spPr>
          <a:xfrm>
            <a:off x="489527" y="1062182"/>
            <a:ext cx="1041084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B0948A35-5C6F-018A-779A-A3A7E62BBD89}"/>
              </a:ext>
            </a:extLst>
          </p:cNvPr>
          <p:cNvSpPr txBox="1">
            <a:spLocks/>
          </p:cNvSpPr>
          <p:nvPr/>
        </p:nvSpPr>
        <p:spPr>
          <a:xfrm>
            <a:off x="489527" y="1375587"/>
            <a:ext cx="6536915" cy="225198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sz="2000" b="1" dirty="0">
                <a:solidFill>
                  <a:srgbClr val="4472C4"/>
                </a:solidFill>
                <a:latin typeface="Gill Sans MT"/>
              </a:rPr>
              <a:t>Decolla il futuro </a:t>
            </a:r>
            <a:r>
              <a:rPr lang="it-IT" sz="1600" dirty="0">
                <a:solidFill>
                  <a:srgbClr val="4472C4"/>
                </a:solidFill>
                <a:latin typeface="Gill Sans MT"/>
              </a:rPr>
              <a:t>– 14/10/2025 Career Day. Occupazione mirata ex esuberi ITA, ma aperto a tutti i cittadini (campagna </a:t>
            </a:r>
            <a:r>
              <a:rPr lang="it-IT" sz="1600" b="1" dirty="0">
                <a:solidFill>
                  <a:srgbClr val="4472C4"/>
                </a:solidFill>
                <a:latin typeface="Gill Sans MT"/>
              </a:rPr>
              <a:t>multimediale su canali </a:t>
            </a:r>
            <a:r>
              <a:rPr lang="it-IT" sz="1600" b="1" dirty="0" err="1">
                <a:solidFill>
                  <a:srgbClr val="4472C4"/>
                </a:solidFill>
                <a:latin typeface="Gill Sans MT"/>
              </a:rPr>
              <a:t>digital</a:t>
            </a:r>
            <a:r>
              <a:rPr lang="it-IT" sz="1600" dirty="0">
                <a:solidFill>
                  <a:srgbClr val="4472C4"/>
                </a:solidFill>
                <a:latin typeface="Gill Sans MT"/>
              </a:rPr>
              <a:t>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it-IT" sz="2000" b="1" dirty="0">
                <a:solidFill>
                  <a:srgbClr val="4472C4"/>
                </a:solidFill>
                <a:latin typeface="Gill Sans MT"/>
              </a:rPr>
              <a:t>Libertà di lavorare</a:t>
            </a:r>
            <a:r>
              <a:rPr lang="it-IT" sz="1600" dirty="0">
                <a:solidFill>
                  <a:srgbClr val="4472C4"/>
                </a:solidFill>
                <a:latin typeface="Gill Sans MT"/>
              </a:rPr>
              <a:t>: evento di lancio del progetto, presso </a:t>
            </a:r>
            <a:r>
              <a:rPr lang="it-IT" sz="1600" dirty="0" err="1">
                <a:solidFill>
                  <a:srgbClr val="4472C4"/>
                </a:solidFill>
                <a:latin typeface="Gill Sans MT"/>
              </a:rPr>
              <a:t>Wegil</a:t>
            </a:r>
            <a:r>
              <a:rPr lang="it-IT" sz="1600" dirty="0">
                <a:solidFill>
                  <a:srgbClr val="4472C4"/>
                </a:solidFill>
                <a:latin typeface="Gill Sans MT"/>
              </a:rPr>
              <a:t> 29/05/2025, </a:t>
            </a:r>
            <a:r>
              <a:rPr lang="it-IT" sz="1600" b="1" dirty="0">
                <a:solidFill>
                  <a:srgbClr val="4472C4"/>
                </a:solidFill>
                <a:latin typeface="Gill Sans MT"/>
              </a:rPr>
              <a:t>campagna </a:t>
            </a:r>
            <a:r>
              <a:rPr lang="it-IT" sz="1600" b="1" dirty="0" err="1">
                <a:solidFill>
                  <a:srgbClr val="4472C4"/>
                </a:solidFill>
                <a:latin typeface="Gill Sans MT"/>
              </a:rPr>
              <a:t>digital</a:t>
            </a:r>
            <a:r>
              <a:rPr lang="it-IT" sz="1600" b="1" dirty="0">
                <a:solidFill>
                  <a:srgbClr val="4472C4"/>
                </a:solidFill>
                <a:latin typeface="Gill Sans MT"/>
              </a:rPr>
              <a:t> </a:t>
            </a:r>
            <a:r>
              <a:rPr lang="it-IT" sz="1600" dirty="0">
                <a:solidFill>
                  <a:srgbClr val="4472C4"/>
                </a:solidFill>
                <a:latin typeface="Gill Sans MT"/>
              </a:rPr>
              <a:t>sul portale regionale e su Linkedin, in occasione dell’uscita dell’ Avviso, </a:t>
            </a:r>
            <a:r>
              <a:rPr lang="it-IT" sz="1600" dirty="0" err="1">
                <a:solidFill>
                  <a:srgbClr val="4472C4"/>
                </a:solidFill>
                <a:latin typeface="Gill Sans MT"/>
              </a:rPr>
              <a:t>pre</a:t>
            </a:r>
            <a:r>
              <a:rPr lang="it-IT" sz="1600" dirty="0">
                <a:solidFill>
                  <a:srgbClr val="4472C4"/>
                </a:solidFill>
                <a:latin typeface="Gill Sans MT"/>
              </a:rPr>
              <a:t> e post evento.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it-IT" sz="2000" b="1" dirty="0" err="1">
                <a:solidFill>
                  <a:srgbClr val="4472C4"/>
                </a:solidFill>
                <a:latin typeface="Gill Sans MT"/>
              </a:rPr>
              <a:t>LaborDì</a:t>
            </a:r>
            <a:r>
              <a:rPr lang="it-IT" sz="2000" b="1" dirty="0">
                <a:solidFill>
                  <a:srgbClr val="4472C4"/>
                </a:solidFill>
                <a:latin typeface="Gill Sans MT"/>
              </a:rPr>
              <a:t>: </a:t>
            </a:r>
            <a:r>
              <a:rPr lang="it-IT" sz="1600" dirty="0">
                <a:solidFill>
                  <a:srgbClr val="4472C4"/>
                </a:solidFill>
                <a:latin typeface="Gill Sans MT"/>
              </a:rPr>
              <a:t>- 16/12/2025. Giornata di orientamento promossa dalle ACLI. Coinvolti 1600 studenti di 20 istituti superiori di Roma e provincia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it-IT" sz="2400" b="1" dirty="0">
              <a:solidFill>
                <a:srgbClr val="4472C4"/>
              </a:solidFill>
              <a:latin typeface="Gill Sans MT"/>
            </a:endParaRPr>
          </a:p>
        </p:txBody>
      </p:sp>
      <p:pic>
        <p:nvPicPr>
          <p:cNvPr id="10" name="Immagine 9" descr="Immagine che contiene testo, schermata, persona, Pubblicità online&#10;&#10;Il contenuto generato dall'IA potrebbe non essere corretto.">
            <a:extLst>
              <a:ext uri="{FF2B5EF4-FFF2-40B4-BE49-F238E27FC236}">
                <a16:creationId xmlns:a16="http://schemas.microsoft.com/office/drawing/2014/main" id="{9BA725F0-51EE-99E0-CE61-697122D7B4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910" y="643735"/>
            <a:ext cx="2387066" cy="2983833"/>
          </a:xfrm>
          <a:prstGeom prst="rect">
            <a:avLst/>
          </a:prstGeom>
        </p:spPr>
      </p:pic>
      <p:pic>
        <p:nvPicPr>
          <p:cNvPr id="7" name="Immagine 6" descr="Immagine che contiene testo, schermata, persona, vestiti&#10;&#10;Il contenuto generato dall'IA potrebbe non essere corretto.">
            <a:extLst>
              <a:ext uri="{FF2B5EF4-FFF2-40B4-BE49-F238E27FC236}">
                <a16:creationId xmlns:a16="http://schemas.microsoft.com/office/drawing/2014/main" id="{E9296E97-1AED-9D14-54B9-9F5231B712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2745">
            <a:off x="9759262" y="2052218"/>
            <a:ext cx="1967418" cy="3364176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63C2AB5-2AFC-0173-24A4-7608966057C9}"/>
              </a:ext>
            </a:extLst>
          </p:cNvPr>
          <p:cNvSpPr txBox="1"/>
          <p:nvPr/>
        </p:nvSpPr>
        <p:spPr>
          <a:xfrm>
            <a:off x="1514406" y="5316930"/>
            <a:ext cx="7078030" cy="4621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Per creare connessioni reali, non solo </a:t>
            </a:r>
            <a:r>
              <a:rPr lang="it-IT" sz="2400" b="1" dirty="0" err="1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awareness</a:t>
            </a:r>
            <a:endParaRPr lang="it-IT" sz="2400" b="1" dirty="0">
              <a:solidFill>
                <a:srgbClr val="4472C4"/>
              </a:solidFill>
              <a:latin typeface="Gill Sans MT" panose="020B05020201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Elemento grafico 17" descr="Dorso della mano con indice che punta verso destra con riempimento a tinta unita">
            <a:extLst>
              <a:ext uri="{FF2B5EF4-FFF2-40B4-BE49-F238E27FC236}">
                <a16:creationId xmlns:a16="http://schemas.microsoft.com/office/drawing/2014/main" id="{5AC884A7-1D32-5033-11B6-7BBEB5A5E7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0006" y="5118368"/>
            <a:ext cx="914400" cy="914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1BAD24-7A49-B0E3-7AB7-CEC4117A237D}"/>
              </a:ext>
            </a:extLst>
          </p:cNvPr>
          <p:cNvSpPr txBox="1"/>
          <p:nvPr/>
        </p:nvSpPr>
        <p:spPr>
          <a:xfrm>
            <a:off x="406399" y="147240"/>
            <a:ext cx="11628581" cy="7441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it-IT"/>
            </a:defPPr>
            <a:lvl1pPr indent="0">
              <a:lnSpc>
                <a:spcPct val="150000"/>
              </a:lnSpc>
              <a:buNone/>
              <a:defRPr sz="3200" b="1">
                <a:solidFill>
                  <a:schemeClr val="accent1"/>
                </a:solidFill>
                <a:latin typeface="Gill Sans MT"/>
                <a:ea typeface="Calibri"/>
                <a:cs typeface="Times New Roman"/>
              </a:defRPr>
            </a:lvl1pPr>
          </a:lstStyle>
          <a:p>
            <a:r>
              <a:rPr lang="it-IT" dirty="0"/>
              <a:t>Eventi dedicati che generano impatto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02B78EE0-4C76-9E54-F50D-655244D9BF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43413" y="403436"/>
            <a:ext cx="1954741" cy="194430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70670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8D588-73E9-4563-122F-514221181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4">
            <a:extLst>
              <a:ext uri="{FF2B5EF4-FFF2-40B4-BE49-F238E27FC236}">
                <a16:creationId xmlns:a16="http://schemas.microsoft.com/office/drawing/2014/main" id="{9041B488-762A-404B-B99E-985B941B5825}"/>
              </a:ext>
            </a:extLst>
          </p:cNvPr>
          <p:cNvCxnSpPr>
            <a:cxnSpLocks/>
          </p:cNvCxnSpPr>
          <p:nvPr/>
        </p:nvCxnSpPr>
        <p:spPr>
          <a:xfrm>
            <a:off x="511155" y="955434"/>
            <a:ext cx="986411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3B1B25B-87A8-686F-34F3-1EB60EA38D9F}"/>
              </a:ext>
            </a:extLst>
          </p:cNvPr>
          <p:cNvSpPr txBox="1"/>
          <p:nvPr/>
        </p:nvSpPr>
        <p:spPr>
          <a:xfrm>
            <a:off x="378691" y="77455"/>
            <a:ext cx="11480800" cy="7441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it-IT"/>
            </a:defPPr>
            <a:lvl1pPr indent="0">
              <a:lnSpc>
                <a:spcPct val="150000"/>
              </a:lnSpc>
              <a:buNone/>
              <a:defRPr sz="3200" b="1">
                <a:solidFill>
                  <a:schemeClr val="accent1"/>
                </a:solidFill>
                <a:latin typeface="Gill Sans MT"/>
                <a:ea typeface="Calibri"/>
                <a:cs typeface="Times New Roman"/>
              </a:defRPr>
            </a:lvl1pPr>
          </a:lstStyle>
          <a:p>
            <a:r>
              <a:rPr lang="it-IT" dirty="0"/>
              <a:t>Campagne di comunicazione: risultati concreti</a:t>
            </a: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CB643B82-EE2E-DCC0-F558-CE1DBCFECE52}"/>
              </a:ext>
            </a:extLst>
          </p:cNvPr>
          <p:cNvSpPr txBox="1">
            <a:spLocks/>
          </p:cNvSpPr>
          <p:nvPr/>
        </p:nvSpPr>
        <p:spPr>
          <a:xfrm>
            <a:off x="511155" y="1177019"/>
            <a:ext cx="8304675" cy="225198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it-IT" sz="1800" dirty="0">
                <a:solidFill>
                  <a:srgbClr val="4472C4"/>
                </a:solidFill>
                <a:latin typeface="Gill Sans MT"/>
              </a:rPr>
              <a:t>Campagna </a:t>
            </a:r>
            <a:r>
              <a:rPr lang="it-IT" sz="1800" dirty="0" err="1">
                <a:solidFill>
                  <a:srgbClr val="4472C4"/>
                </a:solidFill>
                <a:latin typeface="Gill Sans MT"/>
              </a:rPr>
              <a:t>digital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/social/affissioni/app per adesioni ACL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Accademia Cybersecurity Lazio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: aumento numero di domande e di iscrizione ai corsi.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Sport e Salute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: campagna digitale multicanale su Google, Meta </a:t>
            </a:r>
            <a:r>
              <a:rPr lang="it-IT" sz="1800" dirty="0" err="1">
                <a:solidFill>
                  <a:srgbClr val="4472C4"/>
                </a:solidFill>
                <a:latin typeface="Gill Sans MT"/>
              </a:rPr>
              <a:t>Ads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 e DSP </a:t>
            </a:r>
            <a:r>
              <a:rPr lang="it-IT" sz="1800" dirty="0" err="1">
                <a:solidFill>
                  <a:srgbClr val="4472C4"/>
                </a:solidFill>
                <a:latin typeface="Gill Sans MT"/>
              </a:rPr>
              <a:t>Programmatic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, in tre fasi: lancio, consolidamento e chiusura, con tre creatività differenti. Ottimo risultato, candidature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22.159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, </a:t>
            </a:r>
            <a:r>
              <a:rPr lang="it-IT" sz="1800" dirty="0" err="1">
                <a:solidFill>
                  <a:srgbClr val="4472C4"/>
                </a:solidFill>
                <a:latin typeface="Gill Sans MT"/>
              </a:rPr>
              <a:t>impression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8.894.839. </a:t>
            </a:r>
            <a:br>
              <a:rPr lang="it-IT" sz="1800" dirty="0">
                <a:solidFill>
                  <a:srgbClr val="4472C4"/>
                </a:solidFill>
                <a:latin typeface="Gill Sans MT"/>
              </a:rPr>
            </a:br>
            <a:r>
              <a:rPr lang="it-IT" sz="1800" dirty="0">
                <a:solidFill>
                  <a:srgbClr val="4472C4"/>
                </a:solidFill>
                <a:latin typeface="Gill Sans MT"/>
              </a:rPr>
              <a:t>Realizzata dall’agenzia Underscore.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Campagna Caldo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, crossmediale: social, video, audio, affissioni, molto </a:t>
            </a:r>
            <a:br>
              <a:rPr lang="it-IT" sz="1800" dirty="0">
                <a:solidFill>
                  <a:srgbClr val="4472C4"/>
                </a:solidFill>
                <a:latin typeface="Gill Sans MT"/>
              </a:rPr>
            </a:br>
            <a:r>
              <a:rPr lang="it-IT" sz="1800" dirty="0">
                <a:solidFill>
                  <a:srgbClr val="4472C4"/>
                </a:solidFill>
                <a:latin typeface="Gill Sans MT"/>
              </a:rPr>
              <a:t>targettizzata, con posizionamento strategico, curata dall’agenzia Mad7.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Benessere psicologico per malati oncologici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, campagna </a:t>
            </a:r>
            <a:r>
              <a:rPr lang="it-IT" sz="1800" dirty="0" err="1">
                <a:solidFill>
                  <a:srgbClr val="4472C4"/>
                </a:solidFill>
                <a:latin typeface="Gill Sans MT"/>
              </a:rPr>
              <a:t>digital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 e</a:t>
            </a:r>
            <a:br>
              <a:rPr lang="it-IT" sz="1800" dirty="0">
                <a:solidFill>
                  <a:srgbClr val="4472C4"/>
                </a:solidFill>
                <a:latin typeface="Gill Sans MT"/>
              </a:rPr>
            </a:br>
            <a:r>
              <a:rPr lang="it-IT" sz="1800" dirty="0">
                <a:solidFill>
                  <a:srgbClr val="4472C4"/>
                </a:solidFill>
                <a:latin typeface="Gill Sans MT"/>
              </a:rPr>
              <a:t>audio in partenza il 18 dicembre, a cura dell’agenzia </a:t>
            </a:r>
            <a:r>
              <a:rPr lang="it-IT" sz="1800" dirty="0" err="1">
                <a:solidFill>
                  <a:srgbClr val="4472C4"/>
                </a:solidFill>
                <a:latin typeface="Gill Sans MT"/>
              </a:rPr>
              <a:t>Waymedia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.</a:t>
            </a:r>
          </a:p>
        </p:txBody>
      </p:sp>
      <p:pic>
        <p:nvPicPr>
          <p:cNvPr id="11" name="Immagine 10" descr="Immagine che contiene testo, vestiti, schermata, donna&#10;&#10;Il contenuto generato dall'IA potrebbe non essere corretto.">
            <a:extLst>
              <a:ext uri="{FF2B5EF4-FFF2-40B4-BE49-F238E27FC236}">
                <a16:creationId xmlns:a16="http://schemas.microsoft.com/office/drawing/2014/main" id="{A4EDAC80-93D0-11C8-772C-5EB23D8A4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778" y="1646420"/>
            <a:ext cx="1751797" cy="21897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magine 8" descr="Immagine che contiene testo, elettronica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DE70AB54-5A16-CB60-C9B0-6D88C26800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399">
            <a:off x="9962767" y="123131"/>
            <a:ext cx="1740619" cy="27757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5" name="Immagine 14" descr="Immagine che contiene testo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5E3ECE23-DF36-D39F-597F-1D12782932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915">
            <a:off x="7602038" y="3625017"/>
            <a:ext cx="1815376" cy="22869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Immagine 12" descr="Immagine che contiene vestiti, aria aperta, cielo, persona&#10;&#10;Il contenuto generato dall'IA potrebbe non essere corretto.">
            <a:extLst>
              <a:ext uri="{FF2B5EF4-FFF2-40B4-BE49-F238E27FC236}">
                <a16:creationId xmlns:a16="http://schemas.microsoft.com/office/drawing/2014/main" id="{1052722A-8103-8C71-63FF-C302A8C46A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698" y="2791160"/>
            <a:ext cx="2068058" cy="258438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7" name="Elemento grafico 16" descr="Ciak con riempimento a tinta unita">
            <a:extLst>
              <a:ext uri="{FF2B5EF4-FFF2-40B4-BE49-F238E27FC236}">
                <a16:creationId xmlns:a16="http://schemas.microsoft.com/office/drawing/2014/main" id="{E2C14467-C68F-8684-BFCB-475B96EA25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54901" y="5197976"/>
            <a:ext cx="704590" cy="704590"/>
          </a:xfrm>
          <a:prstGeom prst="rect">
            <a:avLst/>
          </a:prstGeom>
        </p:spPr>
      </p:pic>
      <p:pic>
        <p:nvPicPr>
          <p:cNvPr id="25" name="Elemento grafico 24" descr="Radio con riempimento a tinta unita">
            <a:extLst>
              <a:ext uri="{FF2B5EF4-FFF2-40B4-BE49-F238E27FC236}">
                <a16:creationId xmlns:a16="http://schemas.microsoft.com/office/drawing/2014/main" id="{0046139A-DD50-E860-73EC-8FA1B5C458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50877" y="5197976"/>
            <a:ext cx="678785" cy="678785"/>
          </a:xfrm>
          <a:prstGeom prst="rect">
            <a:avLst/>
          </a:prstGeom>
        </p:spPr>
      </p:pic>
      <p:pic>
        <p:nvPicPr>
          <p:cNvPr id="27" name="Elemento grafico 26" descr="Smartphone con riempimento a tinta unita">
            <a:extLst>
              <a:ext uri="{FF2B5EF4-FFF2-40B4-BE49-F238E27FC236}">
                <a16:creationId xmlns:a16="http://schemas.microsoft.com/office/drawing/2014/main" id="{E77961E0-C617-7EAB-1CE0-8A38BCF833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64331" y="5204839"/>
            <a:ext cx="697727" cy="697727"/>
          </a:xfrm>
          <a:prstGeom prst="rect">
            <a:avLst/>
          </a:prstGeom>
        </p:spPr>
      </p:pic>
      <p:pic>
        <p:nvPicPr>
          <p:cNvPr id="29" name="Elemento grafico 28" descr="Pubblicità con riempimento a tinta unita">
            <a:extLst>
              <a:ext uri="{FF2B5EF4-FFF2-40B4-BE49-F238E27FC236}">
                <a16:creationId xmlns:a16="http://schemas.microsoft.com/office/drawing/2014/main" id="{4A5E1C3E-BAF4-31D7-6577-F7DFE0BCB25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76519" y="5278735"/>
            <a:ext cx="729532" cy="72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391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540ED-C3F8-65CE-6F2B-63D39ACE3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4">
            <a:extLst>
              <a:ext uri="{FF2B5EF4-FFF2-40B4-BE49-F238E27FC236}">
                <a16:creationId xmlns:a16="http://schemas.microsoft.com/office/drawing/2014/main" id="{A9486B3C-9A4E-B36A-23C6-07A96B69046F}"/>
              </a:ext>
            </a:extLst>
          </p:cNvPr>
          <p:cNvCxnSpPr>
            <a:cxnSpLocks/>
          </p:cNvCxnSpPr>
          <p:nvPr/>
        </p:nvCxnSpPr>
        <p:spPr>
          <a:xfrm>
            <a:off x="500932" y="936076"/>
            <a:ext cx="964800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669383E-1A90-696B-0D07-22DFBF478358}"/>
              </a:ext>
            </a:extLst>
          </p:cNvPr>
          <p:cNvSpPr txBox="1"/>
          <p:nvPr/>
        </p:nvSpPr>
        <p:spPr>
          <a:xfrm>
            <a:off x="381663" y="40657"/>
            <a:ext cx="10151566" cy="7441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it-IT" sz="3200" b="1" dirty="0">
                <a:solidFill>
                  <a:schemeClr val="accent1"/>
                </a:solidFill>
                <a:latin typeface="Gill Sans MT"/>
                <a:ea typeface="Calibri"/>
                <a:cs typeface="Times New Roman"/>
              </a:rPr>
              <a:t>Raccontare l’FSE+ con immagini e storie</a:t>
            </a:r>
            <a:endParaRPr lang="it-IT" sz="3200" b="1" dirty="0">
              <a:solidFill>
                <a:schemeClr val="accent1"/>
              </a:solidFill>
              <a:latin typeface="Gill Sans MT"/>
              <a:cs typeface="Times New Roman"/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7D32EF5E-02F1-B789-E0C3-96857254ECDA}"/>
              </a:ext>
            </a:extLst>
          </p:cNvPr>
          <p:cNvSpPr txBox="1">
            <a:spLocks/>
          </p:cNvSpPr>
          <p:nvPr/>
        </p:nvSpPr>
        <p:spPr>
          <a:xfrm>
            <a:off x="764389" y="955057"/>
            <a:ext cx="8292147" cy="225198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Scuola Volonté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, sono stati realizzati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tre videoreportage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: La scuola d’arte Cinematografica Gian Maria Volonté, Scuola Volonté: obiettivo lavoro, Scuola Volonté: Cosa si studia. Contributi visibili sul portale FPA e </a:t>
            </a:r>
            <a:r>
              <a:rPr lang="it-IT" sz="1800" dirty="0" err="1">
                <a:solidFill>
                  <a:srgbClr val="4472C4"/>
                </a:solidFill>
                <a:latin typeface="Gill Sans MT"/>
              </a:rPr>
              <a:t>Youtube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 Regione Lazio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FAME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, cortometraggio per sensibilizzare i giovani sul tema dei disturbi alimentari, con un focus particolare sull’influenza dei modelli veicolati dai social. Con Carlotta Gamba e Fortunato Cerlino. Realizzato da Timber Production. Ha vinto il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Premio Onde Corte 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nella sezione Alice nella città all’ultima Festa del Cinema di Roma.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ACL Accademia Cybersecurity Lazio 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scuola di formazione della Regione Lazio, che risponde ad esigenze sempre più pressanti dal mondo imprenditoriale e della PA. Si prevede la consegna entro la fine del 2025.</a:t>
            </a:r>
          </a:p>
        </p:txBody>
      </p:sp>
      <p:pic>
        <p:nvPicPr>
          <p:cNvPr id="7" name="Elemento grafico 6" descr="Videocamera con riempimento a tinta unita">
            <a:extLst>
              <a:ext uri="{FF2B5EF4-FFF2-40B4-BE49-F238E27FC236}">
                <a16:creationId xmlns:a16="http://schemas.microsoft.com/office/drawing/2014/main" id="{4BDEDF2E-CCB0-A3BF-5D3B-CBE0906F9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4675" y="141445"/>
            <a:ext cx="671861" cy="671861"/>
          </a:xfrm>
          <a:prstGeom prst="rect">
            <a:avLst/>
          </a:prstGeom>
        </p:spPr>
      </p:pic>
      <p:pic>
        <p:nvPicPr>
          <p:cNvPr id="12" name="Elemento grafico 11" descr="Pellicola cinematografica con riempimento a tinta unita">
            <a:extLst>
              <a:ext uri="{FF2B5EF4-FFF2-40B4-BE49-F238E27FC236}">
                <a16:creationId xmlns:a16="http://schemas.microsoft.com/office/drawing/2014/main" id="{E1FE81C0-F725-412B-1388-A4F7D3106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31643" y="-491972"/>
            <a:ext cx="4255755" cy="7104737"/>
          </a:xfrm>
          <a:prstGeom prst="rect">
            <a:avLst/>
          </a:prstGeom>
        </p:spPr>
      </p:pic>
      <p:pic>
        <p:nvPicPr>
          <p:cNvPr id="14" name="Immagine 13" descr="Immagine che contiene testo, schermata, Carattere, logo&#10;&#10;Il contenuto generato dall'IA potrebbe non essere corretto.">
            <a:extLst>
              <a:ext uri="{FF2B5EF4-FFF2-40B4-BE49-F238E27FC236}">
                <a16:creationId xmlns:a16="http://schemas.microsoft.com/office/drawing/2014/main" id="{C2862681-F2CD-69A3-55AA-C4C6F6A913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548" y="331416"/>
            <a:ext cx="1658369" cy="10309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C27ADAC6-5824-D69E-E419-B2E0E3CDAB3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7349" y="1554009"/>
            <a:ext cx="1656257" cy="95023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6480F688-A794-5082-1031-DD1011DF06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7349" y="2654270"/>
            <a:ext cx="1656257" cy="103098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F25F8298-15B7-888E-D13E-A0A0C8E68A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80693" y="3797894"/>
            <a:ext cx="1649568" cy="103098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6434B3A2-21AD-D197-6C40-43B79B2A25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7349" y="4946731"/>
            <a:ext cx="1649568" cy="92788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94E1A40-CE93-7496-4CB1-560834F010E6}"/>
              </a:ext>
            </a:extLst>
          </p:cNvPr>
          <p:cNvSpPr txBox="1"/>
          <p:nvPr/>
        </p:nvSpPr>
        <p:spPr>
          <a:xfrm>
            <a:off x="1545579" y="5273107"/>
            <a:ext cx="7335611" cy="4621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2400" b="1" dirty="0">
                <a:solidFill>
                  <a:srgbClr val="4472C4"/>
                </a:solidFill>
                <a:latin typeface="Gill Sans MT" panose="020B0502020104020203" pitchFamily="34" charset="0"/>
                <a:cs typeface="Times New Roman" panose="02020603050405020304" pitchFamily="18" charset="0"/>
              </a:rPr>
              <a:t>Il linguaggio audiovisivo aumenta l’identificazione</a:t>
            </a:r>
          </a:p>
        </p:txBody>
      </p:sp>
      <p:pic>
        <p:nvPicPr>
          <p:cNvPr id="20" name="Elemento grafico 19" descr="Dorso della mano con indice che punta verso destra con riempimento a tinta unita">
            <a:extLst>
              <a:ext uri="{FF2B5EF4-FFF2-40B4-BE49-F238E27FC236}">
                <a16:creationId xmlns:a16="http://schemas.microsoft.com/office/drawing/2014/main" id="{69122CBA-6901-8B78-06D9-334460D6246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1179" y="513169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84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0725F-AA3C-C437-EA8C-9CD5C1990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BE8F0D60-D98D-EBDC-D223-7663377F638D}"/>
              </a:ext>
            </a:extLst>
          </p:cNvPr>
          <p:cNvSpPr txBox="1"/>
          <p:nvPr/>
        </p:nvSpPr>
        <p:spPr>
          <a:xfrm>
            <a:off x="679010" y="360726"/>
            <a:ext cx="9039519" cy="113524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it-IT" sz="2400" b="1" dirty="0">
              <a:solidFill>
                <a:schemeClr val="accent1">
                  <a:lumMod val="60000"/>
                  <a:lumOff val="40000"/>
                </a:schemeClr>
              </a:solidFill>
              <a:latin typeface="Gill Sans MT"/>
              <a:cs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endParaRPr lang="it-IT" sz="2400" b="1" dirty="0">
              <a:solidFill>
                <a:schemeClr val="accent1">
                  <a:lumMod val="60000"/>
                  <a:lumOff val="40000"/>
                </a:schemeClr>
              </a:solidFill>
              <a:latin typeface="Gill Sans MT"/>
              <a:cs typeface="Times New Roman"/>
            </a:endParaRPr>
          </a:p>
        </p:txBody>
      </p:sp>
      <p:cxnSp>
        <p:nvCxnSpPr>
          <p:cNvPr id="2" name="Straight Connector 4">
            <a:extLst>
              <a:ext uri="{FF2B5EF4-FFF2-40B4-BE49-F238E27FC236}">
                <a16:creationId xmlns:a16="http://schemas.microsoft.com/office/drawing/2014/main" id="{4C274B93-3226-60FB-FE95-6074DC78050D}"/>
              </a:ext>
            </a:extLst>
          </p:cNvPr>
          <p:cNvCxnSpPr>
            <a:cxnSpLocks/>
          </p:cNvCxnSpPr>
          <p:nvPr/>
        </p:nvCxnSpPr>
        <p:spPr>
          <a:xfrm>
            <a:off x="408343" y="871703"/>
            <a:ext cx="1146980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5DFF91A9-87C4-6A20-705E-553CB3B709F8}"/>
              </a:ext>
            </a:extLst>
          </p:cNvPr>
          <p:cNvSpPr txBox="1"/>
          <p:nvPr/>
        </p:nvSpPr>
        <p:spPr>
          <a:xfrm>
            <a:off x="408343" y="40706"/>
            <a:ext cx="11682058" cy="7441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it-IT" sz="3200" b="1" dirty="0">
                <a:solidFill>
                  <a:schemeClr val="accent1"/>
                </a:solidFill>
                <a:latin typeface="Gill Sans MT"/>
                <a:ea typeface="Calibri"/>
                <a:cs typeface="Times New Roman"/>
              </a:rPr>
              <a:t>Le buone pratiche che fanno sistema</a:t>
            </a:r>
            <a:endParaRPr lang="it-IT" sz="3200" b="1" dirty="0">
              <a:solidFill>
                <a:schemeClr val="accent1"/>
              </a:solidFill>
              <a:latin typeface="Gill Sans MT"/>
              <a:cs typeface="Times New Roman"/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6F7B9B46-893C-B370-6F6F-57A4E7CFB6E4}"/>
              </a:ext>
            </a:extLst>
          </p:cNvPr>
          <p:cNvSpPr txBox="1">
            <a:spLocks/>
          </p:cNvSpPr>
          <p:nvPr/>
        </p:nvSpPr>
        <p:spPr>
          <a:xfrm>
            <a:off x="494864" y="958523"/>
            <a:ext cx="7006403" cy="225198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it-IT" sz="1800" dirty="0">
                <a:solidFill>
                  <a:srgbClr val="4472C4"/>
                </a:solidFill>
                <a:latin typeface="Gill Sans MT"/>
              </a:rPr>
              <a:t>Raggiungere il target significa analizzare gli stakeholder e il loro potenziale: l’</a:t>
            </a:r>
            <a:r>
              <a:rPr lang="it-IT" sz="1800" dirty="0" err="1">
                <a:solidFill>
                  <a:srgbClr val="4472C4"/>
                </a:solidFill>
                <a:latin typeface="Gill Sans MT"/>
              </a:rPr>
              <a:t>AdG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 in sinergia con la Direzione Agricoltura, promuove il progetto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La libertà di lavorare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.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it-IT" sz="1800" dirty="0">
                <a:solidFill>
                  <a:srgbClr val="4472C4"/>
                </a:solidFill>
                <a:latin typeface="Gill Sans MT"/>
              </a:rPr>
              <a:t>Il progetto esce dai confini della direzione proponente e viene condiviso, con una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nuova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veste grafica integrata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, per l’ampliamento del bacino di aziende coinvolte, per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massimizzare l’impatto 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a breve e medio termine: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Reinserimento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 nel tessuto produttivo e sociale di persone a forte rischio esclusione 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it-IT" sz="1800" dirty="0">
                <a:solidFill>
                  <a:srgbClr val="4472C4"/>
                </a:solidFill>
                <a:latin typeface="Gill Sans MT"/>
              </a:rPr>
              <a:t>Prevenzione delle </a:t>
            </a:r>
            <a:r>
              <a:rPr lang="it-IT" sz="1800" b="1" dirty="0">
                <a:solidFill>
                  <a:srgbClr val="4472C4"/>
                </a:solidFill>
                <a:latin typeface="Gill Sans MT"/>
              </a:rPr>
              <a:t>recidive</a:t>
            </a:r>
            <a:r>
              <a:rPr lang="it-IT" sz="1800" dirty="0">
                <a:solidFill>
                  <a:srgbClr val="4472C4"/>
                </a:solidFill>
                <a:latin typeface="Gill Sans MT"/>
              </a:rPr>
              <a:t> </a:t>
            </a:r>
          </a:p>
        </p:txBody>
      </p:sp>
      <p:pic>
        <p:nvPicPr>
          <p:cNvPr id="3" name="Elemento grafico 2" descr="Dorso della mano con indice che punta verso destra con riempimento a tinta unita">
            <a:extLst>
              <a:ext uri="{FF2B5EF4-FFF2-40B4-BE49-F238E27FC236}">
                <a16:creationId xmlns:a16="http://schemas.microsoft.com/office/drawing/2014/main" id="{DE4C21EE-6D14-8DE1-E874-E52B7C7CD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1810" y="5015083"/>
            <a:ext cx="914400" cy="9144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930A0CC-BFBA-F4A7-330F-AFEE2D7504D2}"/>
              </a:ext>
            </a:extLst>
          </p:cNvPr>
          <p:cNvSpPr txBox="1"/>
          <p:nvPr/>
        </p:nvSpPr>
        <p:spPr>
          <a:xfrm>
            <a:off x="1085258" y="5287617"/>
            <a:ext cx="690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4472C4"/>
                </a:solidFill>
                <a:latin typeface="Gill Sans MT"/>
              </a:rPr>
              <a:t>Evento di lancio congiunto in programma a fine gennaio 2026</a:t>
            </a:r>
          </a:p>
        </p:txBody>
      </p:sp>
      <p:pic>
        <p:nvPicPr>
          <p:cNvPr id="10" name="Immagine 9" descr="Immagine che contiene testo, schermata, cartone animato, persona&#10;&#10;Il contenuto generato dall'IA potrebbe non essere corretto.">
            <a:extLst>
              <a:ext uri="{FF2B5EF4-FFF2-40B4-BE49-F238E27FC236}">
                <a16:creationId xmlns:a16="http://schemas.microsoft.com/office/drawing/2014/main" id="{8E6672B7-3541-E361-18B5-CC048B4A40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303" y="1064450"/>
            <a:ext cx="2600844" cy="16162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6" name="Immagine 15" descr="Immagine che contiene testo, Carattere, grafica, schermata&#10;&#10;Il contenuto generato dall'IA potrebbe non essere corretto.">
            <a:extLst>
              <a:ext uri="{FF2B5EF4-FFF2-40B4-BE49-F238E27FC236}">
                <a16:creationId xmlns:a16="http://schemas.microsoft.com/office/drawing/2014/main" id="{E2F618A6-019D-E111-E21E-18C9657CFC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570" y="2861997"/>
            <a:ext cx="4345831" cy="250530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8958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080FF-E2FB-F2A3-ED1D-39F1EDFFE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64ECBA39-A36B-2B76-3458-43E35D71157B}"/>
              </a:ext>
            </a:extLst>
          </p:cNvPr>
          <p:cNvSpPr txBox="1"/>
          <p:nvPr/>
        </p:nvSpPr>
        <p:spPr>
          <a:xfrm>
            <a:off x="679010" y="360726"/>
            <a:ext cx="9039519" cy="113524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it-IT" sz="2400" b="1" dirty="0">
              <a:solidFill>
                <a:schemeClr val="accent1">
                  <a:lumMod val="60000"/>
                  <a:lumOff val="40000"/>
                </a:schemeClr>
              </a:solidFill>
              <a:latin typeface="Gill Sans MT"/>
              <a:cs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endParaRPr lang="it-IT" sz="2400" b="1" dirty="0">
              <a:solidFill>
                <a:schemeClr val="accent1">
                  <a:lumMod val="60000"/>
                  <a:lumOff val="40000"/>
                </a:schemeClr>
              </a:solidFill>
              <a:latin typeface="Gill Sans MT"/>
              <a:cs typeface="Times New Roman"/>
            </a:endParaRPr>
          </a:p>
        </p:txBody>
      </p:sp>
      <p:cxnSp>
        <p:nvCxnSpPr>
          <p:cNvPr id="2" name="Straight Connector 4">
            <a:extLst>
              <a:ext uri="{FF2B5EF4-FFF2-40B4-BE49-F238E27FC236}">
                <a16:creationId xmlns:a16="http://schemas.microsoft.com/office/drawing/2014/main" id="{BE555C4E-1BE6-FFCB-2942-43E27B8777EC}"/>
              </a:ext>
            </a:extLst>
          </p:cNvPr>
          <p:cNvCxnSpPr>
            <a:cxnSpLocks/>
          </p:cNvCxnSpPr>
          <p:nvPr/>
        </p:nvCxnSpPr>
        <p:spPr>
          <a:xfrm>
            <a:off x="897903" y="924724"/>
            <a:ext cx="957695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F9CDB35-3D8D-655C-8934-3B982BC5BBFC}"/>
              </a:ext>
            </a:extLst>
          </p:cNvPr>
          <p:cNvSpPr txBox="1"/>
          <p:nvPr/>
        </p:nvSpPr>
        <p:spPr>
          <a:xfrm>
            <a:off x="786424" y="66568"/>
            <a:ext cx="10943758" cy="7441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it-IT" sz="3200" b="1" dirty="0">
                <a:solidFill>
                  <a:schemeClr val="accent1"/>
                </a:solidFill>
                <a:latin typeface="Gill Sans MT"/>
                <a:ea typeface="Calibri"/>
                <a:cs typeface="Times New Roman"/>
              </a:rPr>
              <a:t>Il Canale Lavoro per le persone e le imprese</a:t>
            </a:r>
            <a:endParaRPr lang="it-IT" sz="3200" b="1" dirty="0">
              <a:solidFill>
                <a:schemeClr val="accent1"/>
              </a:solidFill>
              <a:latin typeface="Gill Sans MT"/>
              <a:cs typeface="Times New Roman"/>
            </a:endParaRPr>
          </a:p>
        </p:txBody>
      </p: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315A5422-A9CE-CD22-40CF-E7639D7FED83}"/>
              </a:ext>
            </a:extLst>
          </p:cNvPr>
          <p:cNvSpPr txBox="1">
            <a:spLocks/>
          </p:cNvSpPr>
          <p:nvPr/>
        </p:nvSpPr>
        <p:spPr>
          <a:xfrm>
            <a:off x="847269" y="1064389"/>
            <a:ext cx="6080939" cy="225198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1800" dirty="0">
                <a:solidFill>
                  <a:srgbClr val="4472C4"/>
                </a:solidFill>
                <a:latin typeface="Gill Sans MT" panose="020B0502020104020203" pitchFamily="34" charset="0"/>
              </a:rPr>
              <a:t>All’interno del </a:t>
            </a:r>
            <a:r>
              <a:rPr lang="it-IT" sz="1800" b="1" dirty="0">
                <a:solidFill>
                  <a:srgbClr val="4472C4"/>
                </a:solidFill>
                <a:latin typeface="Gill Sans MT" panose="020B0502020104020203" pitchFamily="34" charset="0"/>
              </a:rPr>
              <a:t>Canale Lavoro</a:t>
            </a:r>
            <a:r>
              <a:rPr lang="it-IT" sz="1800" dirty="0">
                <a:solidFill>
                  <a:srgbClr val="4472C4"/>
                </a:solidFill>
                <a:latin typeface="Gill Sans MT" panose="020B0502020104020203" pitchFamily="34" charset="0"/>
              </a:rPr>
              <a:t> del portale regionale, la sezione più seguita in assoluto con </a:t>
            </a:r>
            <a:r>
              <a:rPr lang="it-IT" sz="1800" b="1" dirty="0">
                <a:solidFill>
                  <a:srgbClr val="4472C4"/>
                </a:solidFill>
                <a:latin typeface="Gill Sans MT" panose="020B0502020104020203" pitchFamily="34" charset="0"/>
              </a:rPr>
              <a:t>centinaia di migliaia di visualizzazioni uniche al giorno </a:t>
            </a:r>
            <a:r>
              <a:rPr lang="it-IT" sz="1800" dirty="0">
                <a:solidFill>
                  <a:srgbClr val="4472C4"/>
                </a:solidFill>
                <a:latin typeface="Gill Sans MT" panose="020B0502020104020203" pitchFamily="34" charset="0"/>
              </a:rPr>
              <a:t>(dati al 30/06/2025) vengono create pagine </a:t>
            </a:r>
            <a:r>
              <a:rPr lang="it-IT" sz="1800" b="1" dirty="0">
                <a:solidFill>
                  <a:srgbClr val="4472C4"/>
                </a:solidFill>
                <a:latin typeface="Gill Sans MT" panose="020B0502020104020203" pitchFamily="34" charset="0"/>
              </a:rPr>
              <a:t>specifiche </a:t>
            </a:r>
            <a:r>
              <a:rPr lang="it-IT" sz="1800" dirty="0">
                <a:solidFill>
                  <a:srgbClr val="4472C4"/>
                </a:solidFill>
                <a:latin typeface="Gill Sans MT" panose="020B0502020104020203" pitchFamily="34" charset="0"/>
              </a:rPr>
              <a:t>dedicate ai progetti cofinanziati a tema occupazione.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it-IT" sz="1800" dirty="0">
              <a:solidFill>
                <a:srgbClr val="4472C4"/>
              </a:solidFill>
              <a:latin typeface="Gill Sans MT" panose="020B0502020104020203" pitchFamily="34" charset="0"/>
            </a:endParaRPr>
          </a:p>
        </p:txBody>
      </p:sp>
      <p:sp>
        <p:nvSpPr>
          <p:cNvPr id="18" name="Segnaposto contenuto 2">
            <a:extLst>
              <a:ext uri="{FF2B5EF4-FFF2-40B4-BE49-F238E27FC236}">
                <a16:creationId xmlns:a16="http://schemas.microsoft.com/office/drawing/2014/main" id="{3F5670B5-65FA-3E9F-3F72-B64D618A8C18}"/>
              </a:ext>
            </a:extLst>
          </p:cNvPr>
          <p:cNvSpPr txBox="1">
            <a:spLocks/>
          </p:cNvSpPr>
          <p:nvPr/>
        </p:nvSpPr>
        <p:spPr>
          <a:xfrm>
            <a:off x="796635" y="3296502"/>
            <a:ext cx="6080938" cy="225198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1800" dirty="0">
                <a:solidFill>
                  <a:srgbClr val="4472C4"/>
                </a:solidFill>
                <a:latin typeface="Gill Sans MT" panose="020B0502020104020203" pitchFamily="34" charset="0"/>
              </a:rPr>
              <a:t>A lato,  la pagina della Campagna contro i picchi di calore, attivata nell’estate 2025 per sensibilizzare lavoratori e datori di lavoro sui rischi del caldo eccessivo per chi presta la propria attività all’aperto, come i braccianti, gli operai, i florovivaisti, i rider.  Sono disponibili per il download i kit informativi in 4 lingue: italiano, inglese, francese e spagnolo.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73EB3AF-0FD0-035D-83F1-10ABBD8ED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466" y="1030384"/>
            <a:ext cx="3716446" cy="41063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3FAB3D6-4486-81EF-DC94-EBE11223A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1277" y="2865851"/>
            <a:ext cx="2867163" cy="296176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35570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2191</TotalTime>
  <Words>1239</Words>
  <Application>Microsoft Office PowerPoint</Application>
  <PresentationFormat>Widescreen</PresentationFormat>
  <Paragraphs>73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12</vt:i4>
      </vt:variant>
    </vt:vector>
  </HeadingPairs>
  <TitlesOfParts>
    <vt:vector size="23" baseType="lpstr">
      <vt:lpstr>Aptos</vt:lpstr>
      <vt:lpstr>Arial</vt:lpstr>
      <vt:lpstr>Calibri</vt:lpstr>
      <vt:lpstr>Calibri Light</vt:lpstr>
      <vt:lpstr>Gill Sans MT</vt:lpstr>
      <vt:lpstr>Times New Roman</vt:lpstr>
      <vt:lpstr>Wingdings</vt:lpstr>
      <vt:lpstr>Office Theme</vt:lpstr>
      <vt:lpstr>2_Custom Design</vt:lpstr>
      <vt:lpstr>Custom Design</vt:lpstr>
      <vt:lpstr>1_Custom Design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GV14QPST5PSZ1</cp:lastModifiedBy>
  <cp:revision>61</cp:revision>
  <dcterms:created xsi:type="dcterms:W3CDTF">2023-06-16T14:25:36Z</dcterms:created>
  <dcterms:modified xsi:type="dcterms:W3CDTF">2025-12-16T14:26:39Z</dcterms:modified>
</cp:coreProperties>
</file>